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3"/>
  </p:notesMasterIdLst>
  <p:handoutMasterIdLst>
    <p:handoutMasterId r:id="rId74"/>
  </p:handoutMasterIdLst>
  <p:sldIdLst>
    <p:sldId id="680" r:id="rId2"/>
    <p:sldId id="684" r:id="rId3"/>
    <p:sldId id="256" r:id="rId4"/>
    <p:sldId id="664" r:id="rId5"/>
    <p:sldId id="371" r:id="rId6"/>
    <p:sldId id="372" r:id="rId7"/>
    <p:sldId id="665" r:id="rId8"/>
    <p:sldId id="667" r:id="rId9"/>
    <p:sldId id="648" r:id="rId10"/>
    <p:sldId id="649" r:id="rId11"/>
    <p:sldId id="650" r:id="rId12"/>
    <p:sldId id="652" r:id="rId13"/>
    <p:sldId id="660" r:id="rId14"/>
    <p:sldId id="311" r:id="rId15"/>
    <p:sldId id="653" r:id="rId16"/>
    <p:sldId id="363" r:id="rId17"/>
    <p:sldId id="333" r:id="rId18"/>
    <p:sldId id="352" r:id="rId19"/>
    <p:sldId id="349" r:id="rId20"/>
    <p:sldId id="289" r:id="rId21"/>
    <p:sldId id="350" r:id="rId22"/>
    <p:sldId id="668" r:id="rId23"/>
    <p:sldId id="673" r:id="rId24"/>
    <p:sldId id="341" r:id="rId25"/>
    <p:sldId id="292" r:id="rId26"/>
    <p:sldId id="656" r:id="rId27"/>
    <p:sldId id="351" r:id="rId28"/>
    <p:sldId id="659" r:id="rId29"/>
    <p:sldId id="670" r:id="rId30"/>
    <p:sldId id="678" r:id="rId31"/>
    <p:sldId id="674" r:id="rId32"/>
    <p:sldId id="671" r:id="rId33"/>
    <p:sldId id="675" r:id="rId34"/>
    <p:sldId id="676" r:id="rId35"/>
    <p:sldId id="677" r:id="rId36"/>
    <p:sldId id="346" r:id="rId37"/>
    <p:sldId id="343" r:id="rId38"/>
    <p:sldId id="308" r:id="rId39"/>
    <p:sldId id="344" r:id="rId40"/>
    <p:sldId id="345" r:id="rId41"/>
    <p:sldId id="366" r:id="rId42"/>
    <p:sldId id="658" r:id="rId43"/>
    <p:sldId id="370" r:id="rId44"/>
    <p:sldId id="369" r:id="rId45"/>
    <p:sldId id="657" r:id="rId46"/>
    <p:sldId id="310" r:id="rId47"/>
    <p:sldId id="262" r:id="rId48"/>
    <p:sldId id="683" r:id="rId49"/>
    <p:sldId id="259" r:id="rId50"/>
    <p:sldId id="263" r:id="rId51"/>
    <p:sldId id="287" r:id="rId52"/>
    <p:sldId id="306" r:id="rId53"/>
    <p:sldId id="681" r:id="rId54"/>
    <p:sldId id="307" r:id="rId55"/>
    <p:sldId id="261" r:id="rId56"/>
    <p:sldId id="258" r:id="rId57"/>
    <p:sldId id="685" r:id="rId58"/>
    <p:sldId id="264" r:id="rId59"/>
    <p:sldId id="682" r:id="rId60"/>
    <p:sldId id="281" r:id="rId61"/>
    <p:sldId id="282" r:id="rId62"/>
    <p:sldId id="290" r:id="rId63"/>
    <p:sldId id="313" r:id="rId64"/>
    <p:sldId id="283" r:id="rId65"/>
    <p:sldId id="288" r:id="rId66"/>
    <p:sldId id="318" r:id="rId67"/>
    <p:sldId id="317" r:id="rId68"/>
    <p:sldId id="309" r:id="rId69"/>
    <p:sldId id="305" r:id="rId70"/>
    <p:sldId id="303" r:id="rId71"/>
    <p:sldId id="686" r:id="rId72"/>
  </p:sldIdLst>
  <p:sldSz cx="12192000" cy="6858000"/>
  <p:notesSz cx="9144000" cy="6858000"/>
  <p:embeddedFontLst>
    <p:embeddedFont>
      <p:font typeface="Arial Nova" panose="020B0504020202020204" pitchFamily="34" charset="0"/>
      <p:regular r:id="rId75"/>
      <p:bold r:id="rId76"/>
      <p:italic r:id="rId77"/>
      <p:boldItalic r:id="rId78"/>
    </p:embeddedFont>
    <p:embeddedFont>
      <p:font typeface="Cambria Math" panose="02040503050406030204" pitchFamily="18" charset="0"/>
      <p:regular r:id="rId79"/>
    </p:embeddedFont>
    <p:embeddedFont>
      <p:font typeface="Roboto" panose="02000000000000000000" pitchFamily="2" charset="0"/>
      <p:regular r:id="rId80"/>
      <p:bold r:id="rId81"/>
      <p:italic r:id="rId82"/>
      <p:boldItalic r:id="rId83"/>
    </p:embeddedFont>
    <p:embeddedFont>
      <p:font typeface="Segoe UI" panose="020B0502040204020203" pitchFamily="34" charset="0"/>
      <p:regular r:id="rId84"/>
      <p:bold r:id="rId85"/>
      <p:italic r:id="rId86"/>
      <p:boldItalic r:id="rId87"/>
    </p:embeddedFont>
    <p:embeddedFont>
      <p:font typeface="Tahoma" panose="020B0604030504040204" pitchFamily="34" charset="0"/>
      <p:regular r:id="rId88"/>
      <p:bold r:id="rId89"/>
    </p:embeddedFont>
  </p:embeddedFontLst>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Hardisty" initials="D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38"/>
    <p:restoredTop sz="65088" autoAdjust="0"/>
  </p:normalViewPr>
  <p:slideViewPr>
    <p:cSldViewPr showGuides="1">
      <p:cViewPr varScale="1">
        <p:scale>
          <a:sx n="61" d="100"/>
          <a:sy n="61" d="100"/>
        </p:scale>
        <p:origin x="1287" y="45"/>
      </p:cViewPr>
      <p:guideLst>
        <p:guide orient="horz" pos="2880"/>
        <p:guide pos="2880"/>
      </p:guideLst>
    </p:cSldViewPr>
  </p:slideViewPr>
  <p:outlineViewPr>
    <p:cViewPr>
      <p:scale>
        <a:sx n="33" d="100"/>
        <a:sy n="33" d="100"/>
      </p:scale>
      <p:origin x="0" y="-129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tags" Target="tags/tag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latin typeface="Tahoma" panose="020B0604030504040204" charset="0"/>
              <a:ea typeface="Tahoma" panose="020B0604030504040204" charset="0"/>
              <a:cs typeface="Tahoma" panose="020B0604030504040204" charset="0"/>
            </a:endParaRPr>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E2FF9512-C1B2-8542-8D1F-3D1C4FC338B3}" type="datetimeFigureOut">
              <a:rPr lang="en-US" smtClean="0">
                <a:latin typeface="Tahoma" panose="020B0604030504040204" charset="0"/>
                <a:ea typeface="Tahoma" panose="020B0604030504040204" charset="0"/>
                <a:cs typeface="Tahoma" panose="020B0604030504040204" charset="0"/>
              </a:rPr>
              <a:t>2/11/2024</a:t>
            </a:fld>
            <a:endParaRPr lang="en-US">
              <a:latin typeface="Tahoma" panose="020B0604030504040204" charset="0"/>
              <a:ea typeface="Tahoma" panose="020B0604030504040204" charset="0"/>
              <a:cs typeface="Tahoma" panose="020B0604030504040204" charset="0"/>
            </a:endParaRPr>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latin typeface="Tahoma" panose="020B0604030504040204" charset="0"/>
              <a:ea typeface="Tahoma" panose="020B0604030504040204" charset="0"/>
              <a:cs typeface="Tahoma" panose="020B0604030504040204" charset="0"/>
            </a:endParaRPr>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73DC48AD-851B-9248-9D8D-0DA4B05E2B7F}" type="slidenum">
              <a:rPr lang="en-US" smtClean="0">
                <a:latin typeface="Tahoma" panose="020B0604030504040204" charset="0"/>
                <a:ea typeface="Tahoma" panose="020B0604030504040204" charset="0"/>
                <a:cs typeface="Tahoma" panose="020B0604030504040204" charset="0"/>
              </a:rPr>
              <a:t>‹#›</a:t>
            </a:fld>
            <a:endParaRPr lang="en-US">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atin typeface="Tahoma" panose="020B0604030504040204" charset="0"/>
                <a:ea typeface="Tahoma" panose="020B0604030504040204" charset="0"/>
                <a:cs typeface="Tahoma" panose="020B0604030504040204"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atin typeface="Tahoma" panose="020B0604030504040204" charset="0"/>
                <a:ea typeface="Tahoma" panose="020B0604030504040204" charset="0"/>
                <a:cs typeface="Tahoma" panose="020B0604030504040204" charset="0"/>
              </a:defRPr>
            </a:lvl1pPr>
          </a:lstStyle>
          <a:p>
            <a:fld id="{6BCCF4E8-49D3-814F-87F3-AAF8B18E662D}" type="datetimeFigureOut">
              <a:rPr lang="en-US" smtClean="0"/>
              <a:t>2/11/2024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atin typeface="Tahoma" panose="020B0604030504040204" charset="0"/>
                <a:ea typeface="Tahoma" panose="020B0604030504040204" charset="0"/>
                <a:cs typeface="Tahoma" panose="020B0604030504040204" charset="0"/>
              </a:defRPr>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atin typeface="Tahoma" panose="020B0604030504040204" charset="0"/>
                <a:ea typeface="Tahoma" panose="020B0604030504040204" charset="0"/>
                <a:cs typeface="Tahoma" panose="020B0604030504040204" charset="0"/>
              </a:defRPr>
            </a:lvl1pPr>
          </a:lstStyle>
          <a:p>
            <a:fld id="{948AC21E-EBC9-4241-82E8-71BCC942CE2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1pPr>
    <a:lvl2pPr marL="4572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2pPr>
    <a:lvl3pPr marL="9144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3pPr>
    <a:lvl4pPr marL="13716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4pPr>
    <a:lvl5pPr marL="18288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13</a:t>
            </a:fld>
            <a:endParaRPr lang="ru-RU" dirty="0"/>
          </a:p>
        </p:txBody>
      </p:sp>
    </p:spTree>
    <p:extLst>
      <p:ext uri="{BB962C8B-B14F-4D97-AF65-F5344CB8AC3E}">
        <p14:creationId xmlns:p14="http://schemas.microsoft.com/office/powerpoint/2010/main" val="1197592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15</a:t>
            </a:fld>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Sample</a:t>
            </a:r>
            <a:r>
              <a:rPr lang="zh-CN" altLang="en-US" dirty="0"/>
              <a:t> </a:t>
            </a:r>
            <a:r>
              <a:rPr lang="en-US" altLang="zh-CN" dirty="0"/>
              <a:t>graph:</a:t>
            </a:r>
            <a:r>
              <a:rPr lang="zh-CN" altLang="en-US" dirty="0"/>
              <a:t> </a:t>
            </a:r>
            <a:r>
              <a:rPr lang="en-US" altLang="zh-CN" dirty="0"/>
              <a:t>UK,</a:t>
            </a:r>
            <a:r>
              <a:rPr lang="zh-CN" altLang="en-US" dirty="0"/>
              <a:t> </a:t>
            </a:r>
            <a:r>
              <a:rPr lang="en-US" altLang="zh-CN" dirty="0"/>
              <a:t>department</a:t>
            </a:r>
            <a:r>
              <a:rPr lang="zh-CN" altLang="en-US" dirty="0"/>
              <a:t> </a:t>
            </a:r>
            <a:r>
              <a:rPr lang="en-US" altLang="zh-CN" dirty="0"/>
              <a:t>store</a:t>
            </a:r>
            <a:r>
              <a:rPr lang="zh-CN" altLang="en-US" dirty="0"/>
              <a:t> </a:t>
            </a:r>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1)</a:t>
            </a:r>
            <a:r>
              <a:rPr lang="zh-CN" altLang="en-US" dirty="0"/>
              <a:t> </a:t>
            </a:r>
            <a:r>
              <a:rPr lang="en-US" altLang="zh-CN" dirty="0"/>
              <a:t>Added</a:t>
            </a:r>
            <a:r>
              <a:rPr lang="zh-CN" altLang="en-US" dirty="0"/>
              <a:t> </a:t>
            </a:r>
            <a:r>
              <a:rPr lang="en-US" altLang="zh-CN" dirty="0"/>
              <a:t>the</a:t>
            </a:r>
            <a:r>
              <a:rPr lang="zh-CN" altLang="en-US" dirty="0"/>
              <a:t> </a:t>
            </a:r>
            <a:r>
              <a:rPr lang="en-US" altLang="zh-CN" dirty="0"/>
              <a:t>distribution</a:t>
            </a:r>
            <a:r>
              <a:rPr lang="zh-CN" altLang="en-US" dirty="0"/>
              <a:t> </a:t>
            </a:r>
            <a:r>
              <a:rPr lang="en-US" altLang="zh-CN" dirty="0"/>
              <a:t>builder</a:t>
            </a:r>
            <a:r>
              <a:rPr lang="zh-CN" altLang="en-US" dirty="0"/>
              <a:t> </a:t>
            </a:r>
            <a:r>
              <a:rPr lang="en-US" altLang="zh-CN" dirty="0"/>
              <a:t>study,</a:t>
            </a:r>
            <a:r>
              <a:rPr lang="zh-CN" altLang="en-US" dirty="0"/>
              <a:t> </a:t>
            </a:r>
            <a:r>
              <a:rPr lang="en-US" altLang="zh-CN" dirty="0"/>
              <a:t>2)</a:t>
            </a:r>
            <a:r>
              <a:rPr lang="zh-CN" altLang="en-US" dirty="0"/>
              <a:t> </a:t>
            </a:r>
            <a:r>
              <a:rPr lang="en-US" altLang="zh-CN" dirty="0"/>
              <a:t>studies</a:t>
            </a:r>
            <a:r>
              <a:rPr lang="zh-CN" altLang="en-US" dirty="0"/>
              <a:t> </a:t>
            </a:r>
            <a:r>
              <a:rPr lang="en-US" altLang="zh-CN" dirty="0"/>
              <a:t>reordered</a:t>
            </a:r>
            <a:r>
              <a:rPr lang="zh-CN" altLang="en-US" dirty="0"/>
              <a:t> </a:t>
            </a:r>
            <a:r>
              <a:rPr lang="en-US" altLang="zh-CN" dirty="0"/>
              <a:t>(same</a:t>
            </a:r>
            <a:r>
              <a:rPr lang="zh-CN" altLang="en-US" dirty="0"/>
              <a:t> </a:t>
            </a:r>
            <a:r>
              <a:rPr lang="en-US" altLang="zh-CN" dirty="0"/>
              <a:t>order</a:t>
            </a:r>
            <a:r>
              <a:rPr lang="zh-CN" altLang="en-US" dirty="0"/>
              <a:t> </a:t>
            </a:r>
            <a:r>
              <a:rPr lang="en-US" altLang="zh-CN" dirty="0"/>
              <a:t>as</a:t>
            </a:r>
            <a:r>
              <a:rPr lang="zh-CN" altLang="en-US" dirty="0"/>
              <a:t> </a:t>
            </a:r>
            <a:r>
              <a:rPr lang="en-US" altLang="zh-CN" dirty="0"/>
              <a:t>the</a:t>
            </a:r>
            <a:r>
              <a:rPr lang="zh-CN" altLang="en-US" dirty="0"/>
              <a:t> </a:t>
            </a:r>
            <a:r>
              <a:rPr lang="en-US" altLang="zh-CN" dirty="0"/>
              <a:t>latest</a:t>
            </a:r>
            <a:r>
              <a:rPr lang="zh-CN" altLang="en-US" dirty="0"/>
              <a:t> </a:t>
            </a:r>
            <a:r>
              <a:rPr lang="en-US" altLang="zh-CN" dirty="0"/>
              <a:t>JMR</a:t>
            </a:r>
            <a:r>
              <a:rPr lang="zh-CN" altLang="en-US" dirty="0"/>
              <a:t> </a:t>
            </a:r>
            <a:r>
              <a:rPr lang="en-US" altLang="zh-CN" dirty="0"/>
              <a:t>paper),</a:t>
            </a:r>
            <a:r>
              <a:rPr lang="zh-CN" altLang="en-US" dirty="0"/>
              <a:t> </a:t>
            </a:r>
            <a:r>
              <a:rPr lang="en-US" altLang="zh-CN" dirty="0"/>
              <a:t>3)</a:t>
            </a:r>
            <a:r>
              <a:rPr lang="zh-CN" altLang="en-US" dirty="0"/>
              <a:t> </a:t>
            </a:r>
            <a:r>
              <a:rPr lang="en-US" altLang="zh-CN" dirty="0"/>
              <a:t>Study</a:t>
            </a:r>
            <a:r>
              <a:rPr lang="zh-CN" altLang="en-US" dirty="0"/>
              <a:t> </a:t>
            </a:r>
            <a:r>
              <a:rPr lang="en-US" altLang="zh-CN" dirty="0"/>
              <a:t>2</a:t>
            </a:r>
            <a:r>
              <a:rPr lang="zh-CN" altLang="en-US" dirty="0"/>
              <a:t> </a:t>
            </a:r>
            <a:r>
              <a:rPr lang="en-US" altLang="zh-CN" dirty="0"/>
              <a:t>&amp;</a:t>
            </a:r>
            <a:r>
              <a:rPr lang="zh-CN" altLang="en-US" dirty="0"/>
              <a:t> </a:t>
            </a:r>
            <a:r>
              <a:rPr lang="en-US" altLang="zh-CN" dirty="0"/>
              <a:t>3</a:t>
            </a:r>
            <a:r>
              <a:rPr lang="zh-CN" altLang="en-US" dirty="0"/>
              <a:t> </a:t>
            </a:r>
            <a:r>
              <a:rPr lang="en-US" altLang="zh-CN" dirty="0"/>
              <a:t>updated</a:t>
            </a:r>
            <a:r>
              <a:rPr lang="zh-CN" altLang="en-US" dirty="0"/>
              <a:t> </a:t>
            </a:r>
            <a:r>
              <a:rPr lang="en-US" altLang="zh-CN" dirty="0"/>
              <a:t>(we</a:t>
            </a:r>
            <a:r>
              <a:rPr lang="zh-CN" altLang="en-US" dirty="0"/>
              <a:t> </a:t>
            </a:r>
            <a:r>
              <a:rPr lang="en-US" altLang="zh-CN" dirty="0"/>
              <a:t>reran</a:t>
            </a:r>
            <a:r>
              <a:rPr lang="zh-CN" altLang="en-US" dirty="0"/>
              <a:t> </a:t>
            </a:r>
            <a:r>
              <a:rPr lang="en-US" altLang="zh-CN" dirty="0"/>
              <a:t>those</a:t>
            </a:r>
            <a:r>
              <a:rPr lang="zh-CN" altLang="en-US" dirty="0"/>
              <a:t> </a:t>
            </a:r>
            <a:r>
              <a:rPr lang="en-US" altLang="zh-CN" dirty="0"/>
              <a:t>two</a:t>
            </a:r>
            <a:r>
              <a:rPr lang="zh-CN" altLang="en-US" dirty="0"/>
              <a:t> </a:t>
            </a:r>
            <a:r>
              <a:rPr lang="en-US" altLang="zh-CN" dirty="0"/>
              <a:t>studies</a:t>
            </a:r>
            <a:r>
              <a:rPr lang="zh-CN" altLang="en-US" dirty="0"/>
              <a:t> </a:t>
            </a:r>
            <a:r>
              <a:rPr lang="en-US" altLang="zh-CN" dirty="0"/>
              <a:t>for</a:t>
            </a:r>
            <a:r>
              <a:rPr lang="zh-CN" altLang="en-US" dirty="0"/>
              <a:t> </a:t>
            </a:r>
            <a:r>
              <a:rPr lang="en-US" altLang="zh-CN" dirty="0"/>
              <a:t>JMR.</a:t>
            </a:r>
            <a:r>
              <a:rPr lang="zh-CN" altLang="en-US" dirty="0"/>
              <a:t> </a:t>
            </a:r>
            <a:endParaRPr lang="en-US" altLang="zh-CN"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new</a:t>
            </a:r>
            <a:r>
              <a:rPr lang="zh-CN" altLang="en-US" dirty="0"/>
              <a:t> </a:t>
            </a:r>
            <a:r>
              <a:rPr lang="en-US" altLang="zh-CN" dirty="0"/>
              <a:t>manipulating</a:t>
            </a:r>
            <a:r>
              <a:rPr lang="zh-CN" altLang="en-US" dirty="0"/>
              <a:t> </a:t>
            </a:r>
            <a:r>
              <a:rPr lang="en-US" altLang="zh-CN" dirty="0"/>
              <a:t>cutoff</a:t>
            </a:r>
            <a:r>
              <a:rPr lang="zh-CN" altLang="en-US" dirty="0"/>
              <a:t> </a:t>
            </a:r>
            <a:r>
              <a:rPr lang="en-US" altLang="zh-CN" dirty="0"/>
              <a:t>study</a:t>
            </a:r>
            <a:r>
              <a:rPr lang="zh-CN" altLang="en-US" dirty="0"/>
              <a:t> </a:t>
            </a:r>
            <a:r>
              <a:rPr lang="en-US" altLang="zh-CN" dirty="0"/>
              <a:t>(high</a:t>
            </a:r>
            <a:r>
              <a:rPr lang="zh-CN" altLang="en-US" dirty="0"/>
              <a:t> </a:t>
            </a:r>
            <a:r>
              <a:rPr lang="en-US" altLang="zh-CN" dirty="0"/>
              <a:t>and</a:t>
            </a:r>
            <a:r>
              <a:rPr lang="zh-CN" altLang="en-US" dirty="0"/>
              <a:t> </a:t>
            </a:r>
            <a:r>
              <a:rPr lang="en-US" altLang="zh-CN" dirty="0"/>
              <a:t>low</a:t>
            </a:r>
            <a:r>
              <a:rPr lang="zh-CN" altLang="en-US" dirty="0"/>
              <a:t> </a:t>
            </a:r>
            <a:r>
              <a:rPr lang="en-US" altLang="zh-CN" dirty="0"/>
              <a:t>cutoffs</a:t>
            </a:r>
            <a:r>
              <a:rPr lang="zh-CN" altLang="en-US" dirty="0"/>
              <a:t> </a:t>
            </a:r>
            <a:r>
              <a:rPr lang="en-US" altLang="zh-CN" dirty="0"/>
              <a:t>being</a:t>
            </a:r>
            <a:r>
              <a:rPr lang="zh-CN" altLang="en-US" dirty="0"/>
              <a:t> </a:t>
            </a:r>
            <a:r>
              <a:rPr lang="en-US" altLang="zh-CN" dirty="0"/>
              <a:t>symmetric</a:t>
            </a:r>
            <a:r>
              <a:rPr lang="zh-CN" altLang="en-US" dirty="0"/>
              <a:t> </a:t>
            </a:r>
            <a:r>
              <a:rPr lang="en-US" altLang="zh-CN" dirty="0"/>
              <a:t>around</a:t>
            </a:r>
            <a:r>
              <a:rPr lang="zh-CN" altLang="en-US" dirty="0"/>
              <a:t> </a:t>
            </a:r>
            <a:r>
              <a:rPr lang="en-US" altLang="zh-CN" dirty="0"/>
              <a:t>the</a:t>
            </a:r>
            <a:r>
              <a:rPr lang="zh-CN" altLang="en-US" dirty="0"/>
              <a:t> </a:t>
            </a:r>
            <a:r>
              <a:rPr lang="en-US" altLang="zh-CN" dirty="0"/>
              <a:t>internal</a:t>
            </a:r>
            <a:r>
              <a:rPr lang="zh-CN" altLang="en-US" dirty="0"/>
              <a:t> </a:t>
            </a:r>
            <a:r>
              <a:rPr lang="en-US" altLang="zh-CN" dirty="0"/>
              <a:t>reference</a:t>
            </a:r>
            <a:r>
              <a:rPr lang="zh-CN" altLang="en-US" dirty="0"/>
              <a:t> </a:t>
            </a:r>
            <a:r>
              <a:rPr lang="en-US" altLang="zh-CN" dirty="0"/>
              <a:t>point</a:t>
            </a:r>
            <a:r>
              <a:rPr lang="zh-CN" altLang="en-US" dirty="0"/>
              <a:t> </a:t>
            </a:r>
            <a:r>
              <a:rPr lang="en-US" altLang="zh-CN" dirty="0"/>
              <a:t>$30).</a:t>
            </a:r>
            <a:r>
              <a:rPr lang="zh-CN" altLang="en-US" dirty="0"/>
              <a:t> </a:t>
            </a:r>
            <a:r>
              <a:rPr lang="en-US" altLang="zh-CN" dirty="0"/>
              <a:t>Results</a:t>
            </a:r>
            <a:r>
              <a:rPr lang="zh-CN" altLang="en-US" dirty="0"/>
              <a:t> </a:t>
            </a:r>
            <a:r>
              <a:rPr lang="en-US" altLang="zh-CN" dirty="0"/>
              <a:t>also</a:t>
            </a:r>
            <a:r>
              <a:rPr lang="zh-CN" altLang="en-US" dirty="0"/>
              <a:t> </a:t>
            </a:r>
            <a:r>
              <a:rPr lang="en-US" altLang="zh-CN" dirty="0"/>
              <a:t>updated.</a:t>
            </a:r>
            <a:r>
              <a:rPr lang="zh-CN" altLang="en-US" dirty="0"/>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22</a:t>
            </a:fld>
            <a:endParaRPr lang="en-US"/>
          </a:p>
        </p:txBody>
      </p:sp>
    </p:spTree>
    <p:extLst>
      <p:ext uri="{BB962C8B-B14F-4D97-AF65-F5344CB8AC3E}">
        <p14:creationId xmlns:p14="http://schemas.microsoft.com/office/powerpoint/2010/main" val="183858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new</a:t>
            </a:r>
            <a:r>
              <a:rPr lang="zh-CN" altLang="en-US" dirty="0"/>
              <a:t> </a:t>
            </a:r>
            <a:r>
              <a:rPr lang="en-US" altLang="zh-CN" dirty="0"/>
              <a:t>manipulating</a:t>
            </a:r>
            <a:r>
              <a:rPr lang="zh-CN" altLang="en-US" dirty="0"/>
              <a:t> </a:t>
            </a:r>
            <a:r>
              <a:rPr lang="en-US" altLang="zh-CN" dirty="0"/>
              <a:t>cutoff</a:t>
            </a:r>
            <a:r>
              <a:rPr lang="zh-CN" altLang="en-US" dirty="0"/>
              <a:t> </a:t>
            </a:r>
            <a:r>
              <a:rPr lang="en-US" altLang="zh-CN" dirty="0"/>
              <a:t>study</a:t>
            </a:r>
            <a:r>
              <a:rPr lang="zh-CN" altLang="en-US" dirty="0"/>
              <a:t> </a:t>
            </a:r>
            <a:r>
              <a:rPr lang="en-US" altLang="zh-CN" dirty="0"/>
              <a:t>(high</a:t>
            </a:r>
            <a:r>
              <a:rPr lang="zh-CN" altLang="en-US" dirty="0"/>
              <a:t> </a:t>
            </a:r>
            <a:r>
              <a:rPr lang="en-US" altLang="zh-CN" dirty="0"/>
              <a:t>and</a:t>
            </a:r>
            <a:r>
              <a:rPr lang="zh-CN" altLang="en-US" dirty="0"/>
              <a:t> </a:t>
            </a:r>
            <a:r>
              <a:rPr lang="en-US" altLang="zh-CN" dirty="0"/>
              <a:t>low</a:t>
            </a:r>
            <a:r>
              <a:rPr lang="zh-CN" altLang="en-US" dirty="0"/>
              <a:t> </a:t>
            </a:r>
            <a:r>
              <a:rPr lang="en-US" altLang="zh-CN" dirty="0"/>
              <a:t>cutoffs</a:t>
            </a:r>
            <a:r>
              <a:rPr lang="zh-CN" altLang="en-US" dirty="0"/>
              <a:t> </a:t>
            </a:r>
            <a:r>
              <a:rPr lang="en-US" altLang="zh-CN" dirty="0"/>
              <a:t>being</a:t>
            </a:r>
            <a:r>
              <a:rPr lang="zh-CN" altLang="en-US" dirty="0"/>
              <a:t> </a:t>
            </a:r>
            <a:r>
              <a:rPr lang="en-US" altLang="zh-CN" dirty="0"/>
              <a:t>symmetric</a:t>
            </a:r>
            <a:r>
              <a:rPr lang="zh-CN" altLang="en-US" dirty="0"/>
              <a:t> </a:t>
            </a:r>
            <a:r>
              <a:rPr lang="en-US" altLang="zh-CN" dirty="0"/>
              <a:t>around</a:t>
            </a:r>
            <a:r>
              <a:rPr lang="zh-CN" altLang="en-US" dirty="0"/>
              <a:t> </a:t>
            </a:r>
            <a:r>
              <a:rPr lang="en-US" altLang="zh-CN" dirty="0"/>
              <a:t>the</a:t>
            </a:r>
            <a:r>
              <a:rPr lang="zh-CN" altLang="en-US" dirty="0"/>
              <a:t> </a:t>
            </a:r>
            <a:r>
              <a:rPr lang="en-US" altLang="zh-CN" dirty="0"/>
              <a:t>internal</a:t>
            </a:r>
            <a:r>
              <a:rPr lang="zh-CN" altLang="en-US" dirty="0"/>
              <a:t> </a:t>
            </a:r>
            <a:r>
              <a:rPr lang="en-US" altLang="zh-CN" dirty="0"/>
              <a:t>reference</a:t>
            </a:r>
            <a:r>
              <a:rPr lang="zh-CN" altLang="en-US" dirty="0"/>
              <a:t> </a:t>
            </a:r>
            <a:r>
              <a:rPr lang="en-US" altLang="zh-CN" dirty="0"/>
              <a:t>point</a:t>
            </a:r>
            <a:r>
              <a:rPr lang="zh-CN" altLang="en-US" dirty="0"/>
              <a:t> </a:t>
            </a:r>
            <a:r>
              <a:rPr lang="en-US" altLang="zh-CN" dirty="0"/>
              <a:t>$30).</a:t>
            </a:r>
            <a:r>
              <a:rPr lang="zh-CN" altLang="en-US" dirty="0"/>
              <a:t> </a:t>
            </a:r>
            <a:r>
              <a:rPr lang="en-US" altLang="zh-CN" dirty="0"/>
              <a:t>Results</a:t>
            </a:r>
            <a:r>
              <a:rPr lang="zh-CN" altLang="en-US" dirty="0"/>
              <a:t> </a:t>
            </a:r>
            <a:r>
              <a:rPr lang="en-US" altLang="zh-CN" dirty="0"/>
              <a:t>also</a:t>
            </a:r>
            <a:r>
              <a:rPr lang="zh-CN" altLang="en-US" dirty="0"/>
              <a:t> </a:t>
            </a:r>
            <a:r>
              <a:rPr lang="en-US" altLang="zh-CN" dirty="0"/>
              <a:t>updated.</a:t>
            </a:r>
            <a:r>
              <a:rPr lang="zh-CN" altLang="en-US" dirty="0"/>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23</a:t>
            </a:fld>
            <a:endParaRPr lang="en-US"/>
          </a:p>
        </p:txBody>
      </p:sp>
    </p:spTree>
    <p:extLst>
      <p:ext uri="{BB962C8B-B14F-4D97-AF65-F5344CB8AC3E}">
        <p14:creationId xmlns:p14="http://schemas.microsoft.com/office/powerpoint/2010/main" val="2830154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26</a:t>
            </a:fld>
            <a:endParaRPr lang="en-US"/>
          </a:p>
        </p:txBody>
      </p:sp>
    </p:spTree>
    <p:extLst>
      <p:ext uri="{BB962C8B-B14F-4D97-AF65-F5344CB8AC3E}">
        <p14:creationId xmlns:p14="http://schemas.microsoft.com/office/powerpoint/2010/main" val="1756601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27</a:t>
            </a:fld>
            <a:endParaRPr lang="en-US"/>
          </a:p>
        </p:txBody>
      </p:sp>
    </p:spTree>
    <p:extLst>
      <p:ext uri="{BB962C8B-B14F-4D97-AF65-F5344CB8AC3E}">
        <p14:creationId xmlns:p14="http://schemas.microsoft.com/office/powerpoint/2010/main" val="491692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not</a:t>
            </a:r>
            <a:r>
              <a:rPr lang="zh-CN" altLang="en-US" dirty="0"/>
              <a:t> </a:t>
            </a:r>
            <a:r>
              <a:rPr lang="en-US" altLang="zh-CN" dirty="0"/>
              <a:t>joint</a:t>
            </a:r>
            <a:r>
              <a:rPr lang="zh-CN" altLang="en-US" dirty="0"/>
              <a:t> </a:t>
            </a:r>
            <a:r>
              <a:rPr lang="en-US" altLang="zh-CN" dirty="0"/>
              <a:t>vs.</a:t>
            </a:r>
            <a:r>
              <a:rPr lang="zh-CN" altLang="en-US" dirty="0"/>
              <a:t> </a:t>
            </a:r>
            <a:r>
              <a:rPr lang="en-US" altLang="zh-CN" dirty="0"/>
              <a:t>separate</a:t>
            </a:r>
            <a:r>
              <a:rPr lang="zh-CN" altLang="en-US" dirty="0"/>
              <a:t> </a:t>
            </a:r>
            <a:r>
              <a:rPr lang="en-US" altLang="zh-CN" dirty="0"/>
              <a:t>anymore.</a:t>
            </a:r>
            <a:r>
              <a:rPr lang="zh-CN" altLang="en-US" dirty="0"/>
              <a:t> </a:t>
            </a:r>
            <a:r>
              <a:rPr lang="en-US" altLang="zh-CN" dirty="0"/>
              <a:t>We</a:t>
            </a:r>
            <a:r>
              <a:rPr lang="zh-CN" altLang="en-US" dirty="0"/>
              <a:t> </a:t>
            </a:r>
            <a:r>
              <a:rPr lang="en-US" altLang="zh-CN" dirty="0"/>
              <a:t>reran</a:t>
            </a:r>
            <a:r>
              <a:rPr lang="zh-CN" altLang="en-US" dirty="0"/>
              <a:t> </a:t>
            </a:r>
            <a:r>
              <a:rPr lang="en-US" altLang="zh-CN" dirty="0"/>
              <a:t>this</a:t>
            </a:r>
            <a:r>
              <a:rPr lang="zh-CN" altLang="en-US" dirty="0"/>
              <a:t> </a:t>
            </a:r>
            <a:r>
              <a:rPr lang="en-US" altLang="zh-CN" dirty="0"/>
              <a:t>study</a:t>
            </a:r>
            <a:r>
              <a:rPr lang="zh-CN" altLang="en-US" dirty="0"/>
              <a:t> </a:t>
            </a:r>
            <a:r>
              <a:rPr lang="en-US" altLang="zh-CN" dirty="0"/>
              <a:t>for</a:t>
            </a:r>
            <a:r>
              <a:rPr lang="zh-CN" altLang="en-US" dirty="0"/>
              <a:t> </a:t>
            </a:r>
            <a:r>
              <a:rPr lang="en-US" altLang="zh-CN" dirty="0"/>
              <a:t>JMR.</a:t>
            </a:r>
            <a:r>
              <a:rPr lang="zh-CN" altLang="en-US" dirty="0"/>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28</a:t>
            </a:fld>
            <a:endParaRPr lang="en-US"/>
          </a:p>
        </p:txBody>
      </p:sp>
    </p:spTree>
    <p:extLst>
      <p:ext uri="{BB962C8B-B14F-4D97-AF65-F5344CB8AC3E}">
        <p14:creationId xmlns:p14="http://schemas.microsoft.com/office/powerpoint/2010/main" val="1918388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29</a:t>
            </a:fld>
            <a:endParaRPr lang="en-US"/>
          </a:p>
        </p:txBody>
      </p:sp>
    </p:spTree>
    <p:extLst>
      <p:ext uri="{BB962C8B-B14F-4D97-AF65-F5344CB8AC3E}">
        <p14:creationId xmlns:p14="http://schemas.microsoft.com/office/powerpoint/2010/main" val="2739663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30</a:t>
            </a:fld>
            <a:endParaRPr lang="en-US"/>
          </a:p>
        </p:txBody>
      </p:sp>
    </p:spTree>
    <p:extLst>
      <p:ext uri="{BB962C8B-B14F-4D97-AF65-F5344CB8AC3E}">
        <p14:creationId xmlns:p14="http://schemas.microsoft.com/office/powerpoint/2010/main" val="2889664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31</a:t>
            </a:fld>
            <a:endParaRPr lang="en-US"/>
          </a:p>
        </p:txBody>
      </p:sp>
    </p:spTree>
    <p:extLst>
      <p:ext uri="{BB962C8B-B14F-4D97-AF65-F5344CB8AC3E}">
        <p14:creationId xmlns:p14="http://schemas.microsoft.com/office/powerpoint/2010/main" val="1015874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32</a:t>
            </a:fld>
            <a:endParaRPr lang="en-US"/>
          </a:p>
        </p:txBody>
      </p:sp>
    </p:spTree>
    <p:extLst>
      <p:ext uri="{BB962C8B-B14F-4D97-AF65-F5344CB8AC3E}">
        <p14:creationId xmlns:p14="http://schemas.microsoft.com/office/powerpoint/2010/main" val="265747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kern="1200" dirty="0">
                <a:solidFill>
                  <a:schemeClr val="tx1"/>
                </a:solidFill>
                <a:effectLst/>
                <a:latin typeface="Tahoma" panose="020B0604030504040204" charset="0"/>
                <a:ea typeface="Tahoma" panose="020B0604030504040204" charset="0"/>
                <a:cs typeface="Tahoma" panose="020B0604030504040204" charset="0"/>
              </a:rPr>
              <a:t>Next, we assessed participants’ expected price distributions for the products sold by the grocery store. Participants read, “Imagine that you see 20 random products from this grocery store. We would like to understand your expected price distribution for these 20 grocery store products. You will estimate this distribution using a ‘distribution builder,’ which you will find on the next screen. There will be 10 bars labeled from $2 to $20, each representing a different price range. Your objective is to allocate these 20 randomly selected products across these price ranges to estimate the price distribution of the products. For instance, if you believe that 2 products will cost around $10, simply click the ‘+’ button below $10 twice to assign two products to that price range.” Figure 2 presents an illustration of the distribution builder tool (Goldstein and Rothschild 2014)</a:t>
            </a:r>
            <a:r>
              <a:rPr lang="en-US" dirty="0">
                <a:effectLst/>
              </a:rPr>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33</a:t>
            </a:fld>
            <a:endParaRPr lang="en-US"/>
          </a:p>
        </p:txBody>
      </p:sp>
    </p:spTree>
    <p:extLst>
      <p:ext uri="{BB962C8B-B14F-4D97-AF65-F5344CB8AC3E}">
        <p14:creationId xmlns:p14="http://schemas.microsoft.com/office/powerpoint/2010/main" val="202181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34</a:t>
            </a:fld>
            <a:endParaRPr lang="en-US"/>
          </a:p>
        </p:txBody>
      </p:sp>
    </p:spTree>
    <p:extLst>
      <p:ext uri="{BB962C8B-B14F-4D97-AF65-F5344CB8AC3E}">
        <p14:creationId xmlns:p14="http://schemas.microsoft.com/office/powerpoint/2010/main" val="2034128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35</a:t>
            </a:fld>
            <a:endParaRPr lang="en-US"/>
          </a:p>
        </p:txBody>
      </p:sp>
    </p:spTree>
    <p:extLst>
      <p:ext uri="{BB962C8B-B14F-4D97-AF65-F5344CB8AC3E}">
        <p14:creationId xmlns:p14="http://schemas.microsoft.com/office/powerpoint/2010/main" val="3300473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ahoma" panose="020B0604030504040204" charset="0"/>
                <a:ea typeface="Tahoma" panose="020B0604030504040204" charset="0"/>
                <a:cs typeface="Tahoma" panose="020B0604030504040204" charset="0"/>
              </a:rPr>
              <a:t>Notably, this study rules out several alternative explanations. For example, it could be argued that a purchase precondition draws consumers’ attention to the offer or makes the offer appear scarce, thus creating the perception that the discount is of higher value. Or, it could be argued that the purchase precondition makes consumers think of a specific product, improving the imaginability of the potential purchase and thereby making it more attractive. However, had the phenomenon been driven by these alternative explanations, the purchase precondition in this study should have boosted perceived discount magnitude and coupon redemption intentions in both the absolute and relative format conditions.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According</a:t>
            </a:r>
            <a:r>
              <a:rPr lang="zh-CN" altLang="en-US" dirty="0"/>
              <a:t> </a:t>
            </a:r>
            <a:r>
              <a:rPr lang="en-US" altLang="zh-CN" dirty="0"/>
              <a:t>to</a:t>
            </a:r>
            <a:r>
              <a:rPr lang="zh-CN" altLang="en-US" dirty="0"/>
              <a:t> </a:t>
            </a:r>
            <a:r>
              <a:rPr lang="en-US" altLang="zh-CN" dirty="0"/>
              <a:t>US</a:t>
            </a:r>
            <a:r>
              <a:rPr lang="zh-CN" altLang="en-US" dirty="0"/>
              <a:t> </a:t>
            </a:r>
            <a:r>
              <a:rPr lang="en-US" altLang="zh-CN" dirty="0"/>
              <a:t>government</a:t>
            </a:r>
            <a:r>
              <a:rPr lang="zh-CN" altLang="en-US" dirty="0"/>
              <a:t> </a:t>
            </a:r>
            <a:r>
              <a:rPr lang="en-US" altLang="zh-CN" dirty="0"/>
              <a:t>data,</a:t>
            </a:r>
            <a:r>
              <a:rPr lang="zh-CN" altLang="en-US" dirty="0"/>
              <a:t> </a:t>
            </a:r>
            <a:r>
              <a:rPr lang="en-US" altLang="zh-CN" dirty="0"/>
              <a:t>average</a:t>
            </a:r>
            <a:r>
              <a:rPr lang="zh-CN" altLang="en-US" dirty="0"/>
              <a:t> </a:t>
            </a:r>
            <a:r>
              <a:rPr lang="en-US" altLang="zh-CN" dirty="0"/>
              <a:t>price</a:t>
            </a:r>
            <a:r>
              <a:rPr lang="zh-CN" altLang="en-US" dirty="0"/>
              <a:t> </a:t>
            </a:r>
            <a:r>
              <a:rPr lang="en-US" altLang="zh-CN" dirty="0"/>
              <a:t>of</a:t>
            </a:r>
            <a:r>
              <a:rPr lang="zh-CN" altLang="en-US" dirty="0"/>
              <a:t> </a:t>
            </a:r>
            <a:r>
              <a:rPr lang="en-US" altLang="zh-CN" dirty="0"/>
              <a:t>12oz</a:t>
            </a:r>
            <a:r>
              <a:rPr lang="zh-CN" altLang="en-US" dirty="0"/>
              <a:t> </a:t>
            </a:r>
            <a:r>
              <a:rPr lang="en-US" altLang="zh-CN" dirty="0"/>
              <a:t>of</a:t>
            </a:r>
            <a:r>
              <a:rPr lang="zh-CN" altLang="en-US" dirty="0"/>
              <a:t> </a:t>
            </a:r>
            <a:r>
              <a:rPr lang="en-US" altLang="zh-CN" dirty="0"/>
              <a:t>juice</a:t>
            </a:r>
            <a:r>
              <a:rPr lang="zh-CN" altLang="en-US" dirty="0"/>
              <a:t> </a:t>
            </a:r>
            <a:r>
              <a:rPr lang="en-US" altLang="zh-CN" dirty="0"/>
              <a:t>=</a:t>
            </a:r>
            <a:r>
              <a:rPr lang="zh-CN" altLang="en-US" dirty="0"/>
              <a:t> </a:t>
            </a:r>
            <a:r>
              <a:rPr lang="en-US" altLang="zh-CN" dirty="0"/>
              <a:t>$2</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42</a:t>
            </a:fld>
            <a:endParaRPr lang="en-US"/>
          </a:p>
        </p:txBody>
      </p:sp>
    </p:spTree>
    <p:extLst>
      <p:ext uri="{BB962C8B-B14F-4D97-AF65-F5344CB8AC3E}">
        <p14:creationId xmlns:p14="http://schemas.microsoft.com/office/powerpoint/2010/main" val="1802871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err="1"/>
              <a:t>Centiment</a:t>
            </a:r>
            <a:r>
              <a:rPr lang="zh-CN" altLang="en-US" dirty="0"/>
              <a:t> </a:t>
            </a:r>
            <a:r>
              <a:rPr lang="en-US" altLang="zh-CN" dirty="0"/>
              <a:t>data,</a:t>
            </a:r>
            <a:r>
              <a:rPr lang="zh-CN" altLang="en-US" dirty="0"/>
              <a:t> </a:t>
            </a:r>
            <a:r>
              <a:rPr lang="en-US" altLang="zh-CN" dirty="0"/>
              <a:t>verified</a:t>
            </a:r>
            <a:r>
              <a:rPr lang="zh-CN" altLang="en-US" dirty="0"/>
              <a:t> </a:t>
            </a:r>
            <a:r>
              <a:rPr lang="en-US" altLang="zh-CN" dirty="0"/>
              <a:t>marketing</a:t>
            </a:r>
            <a:r>
              <a:rPr lang="zh-CN" altLang="en-US" dirty="0"/>
              <a:t> </a:t>
            </a:r>
            <a:r>
              <a:rPr lang="en-US" altLang="zh-CN" dirty="0"/>
              <a:t>professionals</a:t>
            </a:r>
            <a:r>
              <a:rPr lang="zh-CN" altLang="en-US" dirty="0"/>
              <a:t> </a:t>
            </a:r>
            <a:endParaRPr lang="en-US" altLang="zh-CN" dirty="0"/>
          </a:p>
          <a:p>
            <a:endParaRPr lang="en-US" altLang="zh-CN" dirty="0"/>
          </a:p>
          <a:p>
            <a:r>
              <a:rPr lang="en-US" altLang="zh-CN" dirty="0"/>
              <a:t>Indeed,</a:t>
            </a:r>
            <a:r>
              <a:rPr lang="zh-CN" altLang="en-US" dirty="0"/>
              <a:t> </a:t>
            </a:r>
            <a:r>
              <a:rPr lang="en-US" altLang="zh-CN" dirty="0"/>
              <a:t>purchase</a:t>
            </a:r>
            <a:r>
              <a:rPr lang="zh-CN" altLang="en-US" dirty="0"/>
              <a:t> </a:t>
            </a:r>
            <a:r>
              <a:rPr lang="en-US" altLang="zh-CN" dirty="0"/>
              <a:t>preconditions</a:t>
            </a:r>
            <a:r>
              <a:rPr lang="zh-CN" altLang="en-US" dirty="0"/>
              <a:t> </a:t>
            </a:r>
            <a:r>
              <a:rPr lang="en-US" altLang="zh-CN" dirty="0"/>
              <a:t>make</a:t>
            </a:r>
            <a:r>
              <a:rPr lang="zh-CN" altLang="en-US" dirty="0"/>
              <a:t> </a:t>
            </a:r>
            <a:r>
              <a:rPr lang="en-US" altLang="zh-CN" dirty="0"/>
              <a:t>a</a:t>
            </a:r>
            <a:r>
              <a:rPr lang="zh-CN" altLang="en-US" dirty="0"/>
              <a:t> </a:t>
            </a:r>
            <a:r>
              <a:rPr lang="en-US" altLang="zh-CN" dirty="0"/>
              <a:t>promotion</a:t>
            </a:r>
            <a:r>
              <a:rPr lang="zh-CN" altLang="en-US" dirty="0"/>
              <a:t> </a:t>
            </a:r>
            <a:r>
              <a:rPr lang="en-US" altLang="zh-CN" dirty="0"/>
              <a:t>objectively</a:t>
            </a:r>
            <a:r>
              <a:rPr lang="zh-CN" altLang="en-US" dirty="0"/>
              <a:t> </a:t>
            </a:r>
            <a:r>
              <a:rPr lang="en-US" altLang="zh-CN" dirty="0"/>
              <a:t>worse</a:t>
            </a:r>
            <a:r>
              <a:rPr lang="zh-CN" altLang="en-US" dirty="0"/>
              <a:t> </a:t>
            </a:r>
            <a:r>
              <a:rPr lang="en-US" altLang="zh-CN" dirty="0"/>
              <a:t>economically.</a:t>
            </a:r>
            <a:r>
              <a:rPr lang="zh-CN" altLang="en-US" dirty="0"/>
              <a:t> </a:t>
            </a:r>
            <a:endParaRPr lang="en-US" altLang="zh-CN" dirty="0"/>
          </a:p>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7</a:t>
            </a:fld>
            <a:endParaRPr lang="en-US"/>
          </a:p>
        </p:txBody>
      </p:sp>
    </p:spTree>
    <p:extLst>
      <p:ext uri="{BB962C8B-B14F-4D97-AF65-F5344CB8AC3E}">
        <p14:creationId xmlns:p14="http://schemas.microsoft.com/office/powerpoint/2010/main" val="3988241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45</a:t>
            </a:fld>
            <a:endParaRPr lang="en-US"/>
          </a:p>
        </p:txBody>
      </p:sp>
    </p:spTree>
    <p:extLst>
      <p:ext uri="{BB962C8B-B14F-4D97-AF65-F5344CB8AC3E}">
        <p14:creationId xmlns:p14="http://schemas.microsoft.com/office/powerpoint/2010/main" val="210537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47</a:t>
            </a:fld>
            <a:endParaRPr lang="en-US"/>
          </a:p>
        </p:txBody>
      </p:sp>
    </p:spTree>
    <p:extLst>
      <p:ext uri="{BB962C8B-B14F-4D97-AF65-F5344CB8AC3E}">
        <p14:creationId xmlns:p14="http://schemas.microsoft.com/office/powerpoint/2010/main" val="3966505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solidFill>
                  <a:srgbClr val="000000"/>
                </a:solidFill>
                <a:effectLst/>
                <a:latin typeface="Times New Roman" panose="02020603050405020304" pitchFamily="18" charset="0"/>
                <a:ea typeface="Times New Roman" panose="02020603050405020304" pitchFamily="18" charset="0"/>
              </a:rPr>
              <a:t>For promotions such as</a:t>
            </a:r>
            <a:r>
              <a:rPr lang="en-CA" sz="1800" dirty="0">
                <a:solidFill>
                  <a:srgbClr val="142328"/>
                </a:solidFill>
                <a:effectLst/>
                <a:latin typeface="Times New Roman" panose="02020603050405020304" pitchFamily="18" charset="0"/>
                <a:ea typeface="Times New Roman" panose="02020603050405020304" pitchFamily="18" charset="0"/>
              </a:rPr>
              <a:t> “$5 off if you spend </a:t>
            </a:r>
            <a:r>
              <a:rPr lang="en-CA" sz="1800" dirty="0">
                <a:solidFill>
                  <a:srgbClr val="000000"/>
                </a:solidFill>
                <a:effectLst/>
                <a:latin typeface="Times New Roman" panose="02020603050405020304" pitchFamily="18" charset="0"/>
                <a:ea typeface="Times New Roman" panose="02020603050405020304" pitchFamily="18" charset="0"/>
              </a:rPr>
              <a:t>$10 or more,” we use the term </a:t>
            </a:r>
            <a:r>
              <a:rPr lang="en-CA" sz="1800" i="1" dirty="0">
                <a:solidFill>
                  <a:srgbClr val="142328"/>
                </a:solidFill>
                <a:effectLst/>
                <a:latin typeface="Times New Roman" panose="02020603050405020304" pitchFamily="18" charset="0"/>
                <a:ea typeface="Times New Roman" panose="02020603050405020304" pitchFamily="18" charset="0"/>
              </a:rPr>
              <a:t>threshold promotions</a:t>
            </a:r>
            <a:r>
              <a:rPr lang="en-CA" sz="1800" dirty="0">
                <a:solidFill>
                  <a:srgbClr val="142328"/>
                </a:solidFill>
                <a:effectLst/>
                <a:latin typeface="Times New Roman" panose="02020603050405020304" pitchFamily="18" charset="0"/>
                <a:ea typeface="Times New Roman" panose="02020603050405020304" pitchFamily="18" charset="0"/>
              </a:rPr>
              <a:t>, referring to promotions that are </a:t>
            </a:r>
            <a:r>
              <a:rPr lang="en-CA" sz="1800" dirty="0">
                <a:solidFill>
                  <a:srgbClr val="000000"/>
                </a:solidFill>
                <a:effectLst/>
                <a:latin typeface="Times New Roman" panose="02020603050405020304" pitchFamily="18" charset="0"/>
                <a:ea typeface="Times New Roman" panose="02020603050405020304" pitchFamily="18" charset="0"/>
              </a:rPr>
              <a:t>only applicable if the amount exceeds a stated value. Alternatively, for promotions such as “Take 50% off, up to $5 discount,</a:t>
            </a:r>
            <a:r>
              <a:rPr lang="en-CA" sz="1800" dirty="0">
                <a:solidFill>
                  <a:srgbClr val="142328"/>
                </a:solidFill>
                <a:effectLst/>
                <a:latin typeface="Times New Roman" panose="02020603050405020304" pitchFamily="18" charset="0"/>
                <a:ea typeface="Times New Roman" panose="02020603050405020304" pitchFamily="18" charset="0"/>
              </a:rPr>
              <a:t>” we use the term </a:t>
            </a:r>
            <a:r>
              <a:rPr lang="en-CA" sz="1800" i="1" dirty="0">
                <a:solidFill>
                  <a:srgbClr val="142328"/>
                </a:solidFill>
                <a:effectLst/>
                <a:latin typeface="Times New Roman" panose="02020603050405020304" pitchFamily="18" charset="0"/>
                <a:ea typeface="Times New Roman" panose="02020603050405020304" pitchFamily="18" charset="0"/>
              </a:rPr>
              <a:t>capped promotions</a:t>
            </a:r>
            <a:r>
              <a:rPr lang="en-CA" sz="1800" dirty="0">
                <a:solidFill>
                  <a:srgbClr val="142328"/>
                </a:solidFill>
                <a:effectLst/>
                <a:latin typeface="Times New Roman" panose="02020603050405020304" pitchFamily="18" charset="0"/>
                <a:ea typeface="Times New Roman" panose="02020603050405020304" pitchFamily="18" charset="0"/>
              </a:rPr>
              <a:t>, referring to promotions with percentage-term reward caps at a maximum stated value. </a:t>
            </a:r>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49</a:t>
            </a:fld>
            <a:endParaRPr lang="en-US"/>
          </a:p>
        </p:txBody>
      </p:sp>
    </p:spTree>
    <p:extLst>
      <p:ext uri="{BB962C8B-B14F-4D97-AF65-F5344CB8AC3E}">
        <p14:creationId xmlns:p14="http://schemas.microsoft.com/office/powerpoint/2010/main" val="80388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dirty="0">
                <a:solidFill>
                  <a:srgbClr val="142328"/>
                </a:solidFill>
                <a:effectLst/>
                <a:latin typeface="Times New Roman" panose="02020603050405020304" pitchFamily="18" charset="0"/>
                <a:ea typeface="Times New Roman" panose="02020603050405020304" pitchFamily="18" charset="0"/>
              </a:rPr>
              <a:t>Trigger</a:t>
            </a:r>
            <a:r>
              <a:rPr lang="zh-CN" altLang="en-US" sz="1800" dirty="0">
                <a:solidFill>
                  <a:srgbClr val="142328"/>
                </a:solidFill>
                <a:effectLst/>
                <a:latin typeface="Times New Roman" panose="02020603050405020304" pitchFamily="18" charset="0"/>
                <a:ea typeface="Times New Roman" panose="02020603050405020304" pitchFamily="18" charset="0"/>
              </a:rPr>
              <a:t> </a:t>
            </a:r>
            <a:r>
              <a:rPr lang="en-US" altLang="zh-CN" sz="1800" dirty="0">
                <a:solidFill>
                  <a:srgbClr val="142328"/>
                </a:solidFill>
                <a:effectLst/>
                <a:latin typeface="Times New Roman" panose="02020603050405020304" pitchFamily="18" charset="0"/>
                <a:ea typeface="Times New Roman" panose="02020603050405020304" pitchFamily="18" charset="0"/>
              </a:rPr>
              <a:t>Value,</a:t>
            </a:r>
            <a:r>
              <a:rPr lang="zh-CN" altLang="en-US" sz="1800" dirty="0">
                <a:solidFill>
                  <a:srgbClr val="142328"/>
                </a:solidFill>
                <a:effectLst/>
                <a:latin typeface="Times New Roman" panose="02020603050405020304" pitchFamily="18" charset="0"/>
                <a:ea typeface="Times New Roman" panose="02020603050405020304" pitchFamily="18" charset="0"/>
              </a:rPr>
              <a:t> </a:t>
            </a:r>
            <a:r>
              <a:rPr lang="en-CA" sz="1800" dirty="0">
                <a:solidFill>
                  <a:srgbClr val="142328"/>
                </a:solidFill>
                <a:effectLst/>
                <a:latin typeface="Times New Roman" panose="02020603050405020304" pitchFamily="18" charset="0"/>
                <a:ea typeface="Times New Roman" panose="02020603050405020304" pitchFamily="18" charset="0"/>
              </a:rPr>
              <a:t>refer</a:t>
            </a:r>
            <a:r>
              <a:rPr lang="en-US" altLang="zh-CN" sz="1800" dirty="0">
                <a:solidFill>
                  <a:srgbClr val="142328"/>
                </a:solidFill>
                <a:effectLst/>
                <a:latin typeface="Times New Roman" panose="02020603050405020304" pitchFamily="18" charset="0"/>
                <a:ea typeface="Times New Roman" panose="02020603050405020304" pitchFamily="18" charset="0"/>
              </a:rPr>
              <a:t>s</a:t>
            </a:r>
            <a:r>
              <a:rPr lang="en-CA" sz="1800" dirty="0">
                <a:solidFill>
                  <a:srgbClr val="142328"/>
                </a:solidFill>
                <a:effectLst/>
                <a:latin typeface="Times New Roman" panose="02020603050405020304" pitchFamily="18" charset="0"/>
                <a:ea typeface="Times New Roman" panose="02020603050405020304" pitchFamily="18" charset="0"/>
              </a:rPr>
              <a:t> to the critical spending level that triggers a change in the discount received. </a:t>
            </a:r>
            <a:r>
              <a:rPr lang="en-CA" sz="1800" dirty="0">
                <a:solidFill>
                  <a:srgbClr val="000000"/>
                </a:solidFill>
                <a:effectLst/>
                <a:latin typeface="Times New Roman" panose="02020603050405020304" pitchFamily="18" charset="0"/>
                <a:ea typeface="Times New Roman" panose="02020603050405020304" pitchFamily="18" charset="0"/>
              </a:rPr>
              <a:t>Stated differently</a:t>
            </a:r>
            <a:r>
              <a:rPr lang="en-CA" sz="1800" b="1" dirty="0">
                <a:solidFill>
                  <a:srgbClr val="000000"/>
                </a:solidFill>
                <a:effectLst/>
                <a:latin typeface="Times New Roman" panose="02020603050405020304" pitchFamily="18" charset="0"/>
                <a:ea typeface="Times New Roman" panose="02020603050405020304" pitchFamily="18" charset="0"/>
              </a:rPr>
              <a:t>, the trigger value is the minimum amount consumers must spend to receive the discount (i.e., a promotion trigger) </a:t>
            </a:r>
            <a:r>
              <a:rPr lang="en-CA" sz="1800" dirty="0">
                <a:solidFill>
                  <a:srgbClr val="000000"/>
                </a:solidFill>
                <a:effectLst/>
                <a:latin typeface="Times New Roman" panose="02020603050405020304" pitchFamily="18" charset="0"/>
                <a:ea typeface="Times New Roman" panose="02020603050405020304" pitchFamily="18" charset="0"/>
              </a:rPr>
              <a:t>for threshold promotions and </a:t>
            </a:r>
            <a:r>
              <a:rPr lang="en-CA" sz="1800" b="1" dirty="0">
                <a:solidFill>
                  <a:srgbClr val="000000"/>
                </a:solidFill>
                <a:effectLst/>
                <a:latin typeface="Times New Roman" panose="02020603050405020304" pitchFamily="18" charset="0"/>
                <a:ea typeface="Times New Roman" panose="02020603050405020304" pitchFamily="18" charset="0"/>
              </a:rPr>
              <a:t>the maximum spending amount for which the limit does not take effect (i.e., a restriction trigger) for capped promotions. </a:t>
            </a:r>
          </a:p>
          <a:p>
            <a:endParaRPr lang="en-CA" sz="180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2328"/>
                </a:solidFill>
                <a:effectLst/>
                <a:latin typeface="Times New Roman" panose="02020603050405020304" pitchFamily="18" charset="0"/>
                <a:ea typeface="Times New Roman" panose="02020603050405020304" pitchFamily="18" charset="0"/>
              </a:rPr>
              <a:t>Notably, capped promotions apply to a broader range of orders than threshold promotions. When the spending amount is below the trigger value, only capped promotions are applicable and provide a price discount. Thus, the economic benefit for consumers from capped promotions is equal to or better than that of equivalent threshold promotions, and so the capped promotion economically </a:t>
            </a:r>
            <a:r>
              <a:rPr lang="en-CA" sz="1800" i="1" dirty="0">
                <a:solidFill>
                  <a:srgbClr val="142328"/>
                </a:solidFill>
                <a:effectLst/>
                <a:latin typeface="Times New Roman" panose="02020603050405020304" pitchFamily="18" charset="0"/>
                <a:ea typeface="Times New Roman" panose="02020603050405020304" pitchFamily="18" charset="0"/>
              </a:rPr>
              <a:t>dominates</a:t>
            </a:r>
            <a:r>
              <a:rPr lang="en-CA" sz="1800" dirty="0">
                <a:solidFill>
                  <a:srgbClr val="142328"/>
                </a:solidFill>
                <a:effectLst/>
                <a:latin typeface="Times New Roman" panose="02020603050405020304" pitchFamily="18" charset="0"/>
                <a:ea typeface="Times New Roman" panose="02020603050405020304" pitchFamily="18" charset="0"/>
              </a:rPr>
              <a:t> the threshold promotion. </a:t>
            </a:r>
            <a:endParaRPr lang="en-CA"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50</a:t>
            </a:fld>
            <a:endParaRPr lang="en-US"/>
          </a:p>
        </p:txBody>
      </p:sp>
    </p:spTree>
    <p:extLst>
      <p:ext uri="{BB962C8B-B14F-4D97-AF65-F5344CB8AC3E}">
        <p14:creationId xmlns:p14="http://schemas.microsoft.com/office/powerpoint/2010/main" val="2774719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Perceived</a:t>
            </a:r>
            <a:r>
              <a:rPr lang="zh-CN" altLang="en-US" dirty="0"/>
              <a:t> </a:t>
            </a:r>
            <a:r>
              <a:rPr lang="en-US" altLang="zh-CN" dirty="0"/>
              <a:t>merits</a:t>
            </a:r>
            <a:r>
              <a:rPr lang="zh-CN" altLang="en-US" dirty="0"/>
              <a:t> </a:t>
            </a:r>
            <a:r>
              <a:rPr lang="en-US" altLang="zh-CN" dirty="0"/>
              <a:t>of</a:t>
            </a:r>
            <a:r>
              <a:rPr lang="zh-CN" altLang="en-US" dirty="0"/>
              <a:t> </a:t>
            </a:r>
            <a:r>
              <a:rPr lang="en-US" altLang="zh-CN" dirty="0"/>
              <a:t>the</a:t>
            </a:r>
            <a:r>
              <a:rPr lang="zh-CN" altLang="en-US" dirty="0"/>
              <a:t> </a:t>
            </a:r>
            <a:r>
              <a:rPr lang="en-US" altLang="zh-CN" dirty="0"/>
              <a:t>deal</a:t>
            </a:r>
          </a:p>
          <a:p>
            <a:endParaRPr lang="en-US" dirty="0"/>
          </a:p>
          <a:p>
            <a:r>
              <a:rPr lang="en-US"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discount</a:t>
            </a:r>
            <a:r>
              <a:rPr lang="zh-CN" altLang="en-US" dirty="0"/>
              <a:t>  </a:t>
            </a:r>
            <a:r>
              <a:rPr lang="en-US" altLang="zh-CN" dirty="0"/>
              <a:t>reference</a:t>
            </a:r>
            <a:r>
              <a:rPr lang="zh-CN" altLang="en-US" dirty="0"/>
              <a:t> </a:t>
            </a:r>
            <a:r>
              <a:rPr lang="en-US" altLang="zh-CN" dirty="0"/>
              <a:t>in</a:t>
            </a:r>
            <a:r>
              <a:rPr lang="zh-CN" altLang="en-US" dirty="0"/>
              <a:t> </a:t>
            </a:r>
            <a:r>
              <a:rPr lang="en-US" altLang="zh-CN" dirty="0"/>
              <a:t>mind</a:t>
            </a:r>
          </a:p>
          <a:p>
            <a:endParaRPr lang="en-US" dirty="0"/>
          </a:p>
          <a:p>
            <a:r>
              <a:rPr lang="en-US" altLang="zh-CN" dirty="0"/>
              <a:t>Normal</a:t>
            </a:r>
            <a:r>
              <a:rPr lang="zh-CN" altLang="en-US" dirty="0"/>
              <a:t> </a:t>
            </a:r>
            <a:r>
              <a:rPr lang="en-US" altLang="zh-CN" dirty="0"/>
              <a:t>ride</a:t>
            </a:r>
            <a:r>
              <a:rPr lang="zh-CN" altLang="en-US" dirty="0"/>
              <a:t>  </a:t>
            </a:r>
            <a:r>
              <a:rPr lang="en-US" altLang="zh-CN" dirty="0"/>
              <a:t>as</a:t>
            </a:r>
            <a:r>
              <a:rPr lang="zh-CN" altLang="en-US" dirty="0"/>
              <a:t> </a:t>
            </a:r>
            <a:r>
              <a:rPr lang="en-US" altLang="zh-CN" dirty="0"/>
              <a:t>reference</a:t>
            </a:r>
            <a:r>
              <a:rPr lang="zh-CN" altLang="en-US" dirty="0"/>
              <a:t> </a:t>
            </a:r>
            <a:r>
              <a:rPr lang="en-US" altLang="zh-CN" dirty="0"/>
              <a:t>$20</a:t>
            </a:r>
            <a:r>
              <a:rPr lang="zh-CN" altLang="en-US" dirty="0"/>
              <a:t>      </a:t>
            </a:r>
            <a:r>
              <a:rPr lang="en-US" altLang="zh-CN" dirty="0"/>
              <a:t>compared</a:t>
            </a:r>
            <a:r>
              <a:rPr lang="zh-CN" altLang="en-US" dirty="0"/>
              <a:t> </a:t>
            </a:r>
            <a:r>
              <a:rPr lang="en-US" altLang="zh-CN" dirty="0"/>
              <a:t>to</a:t>
            </a:r>
            <a:r>
              <a:rPr lang="zh-CN" altLang="en-US" dirty="0"/>
              <a:t> </a:t>
            </a:r>
            <a:r>
              <a:rPr lang="en-US" altLang="zh-CN" dirty="0"/>
              <a:t>normal</a:t>
            </a:r>
            <a:r>
              <a:rPr lang="zh-CN" altLang="en-US" dirty="0"/>
              <a:t> </a:t>
            </a:r>
            <a:r>
              <a:rPr lang="en-US" altLang="zh-CN" dirty="0"/>
              <a:t>ride</a:t>
            </a:r>
          </a:p>
          <a:p>
            <a:r>
              <a:rPr lang="en-US" altLang="zh-CN" dirty="0"/>
              <a:t>Now</a:t>
            </a:r>
            <a:r>
              <a:rPr lang="zh-CN" altLang="en-US" dirty="0"/>
              <a:t> </a:t>
            </a:r>
            <a:r>
              <a:rPr lang="en-US" altLang="zh-CN" dirty="0"/>
              <a:t>threshold</a:t>
            </a:r>
            <a:r>
              <a:rPr lang="zh-CN" altLang="en-US" dirty="0"/>
              <a:t> </a:t>
            </a:r>
            <a:r>
              <a:rPr lang="en-US" altLang="zh-CN" dirty="0"/>
              <a:t>only</a:t>
            </a:r>
            <a:r>
              <a:rPr lang="zh-CN" altLang="en-US" dirty="0"/>
              <a:t> </a:t>
            </a:r>
            <a:r>
              <a:rPr lang="en-US" altLang="zh-CN" dirty="0"/>
              <a:t>$10</a:t>
            </a:r>
            <a:r>
              <a:rPr lang="zh-CN" altLang="en-US" dirty="0"/>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51</a:t>
            </a:fld>
            <a:endParaRPr lang="en-US"/>
          </a:p>
        </p:txBody>
      </p:sp>
    </p:spTree>
    <p:extLst>
      <p:ext uri="{BB962C8B-B14F-4D97-AF65-F5344CB8AC3E}">
        <p14:creationId xmlns:p14="http://schemas.microsoft.com/office/powerpoint/2010/main" val="3630814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Counterfactual</a:t>
            </a:r>
            <a:r>
              <a:rPr lang="zh-CN" altLang="en-US" dirty="0"/>
              <a:t>   </a:t>
            </a:r>
            <a:r>
              <a:rPr lang="en-US" altLang="zh-CN" dirty="0"/>
              <a:t>no</a:t>
            </a:r>
            <a:r>
              <a:rPr lang="zh-CN" altLang="en-US" dirty="0"/>
              <a:t> </a:t>
            </a:r>
            <a:r>
              <a:rPr lang="en-US" altLang="zh-CN" dirty="0"/>
              <a:t>restriction</a:t>
            </a:r>
          </a:p>
          <a:p>
            <a:endParaRPr lang="en-US" dirty="0"/>
          </a:p>
          <a:p>
            <a:r>
              <a:rPr lang="en-US"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discount</a:t>
            </a:r>
            <a:r>
              <a:rPr lang="zh-CN" altLang="en-US" dirty="0"/>
              <a:t>  </a:t>
            </a:r>
            <a:r>
              <a:rPr lang="en-US" altLang="zh-CN" dirty="0"/>
              <a:t>reference</a:t>
            </a:r>
            <a:r>
              <a:rPr lang="zh-CN" altLang="en-US" dirty="0"/>
              <a:t> </a:t>
            </a:r>
            <a:r>
              <a:rPr lang="en-US" altLang="zh-CN" dirty="0"/>
              <a:t>in</a:t>
            </a:r>
            <a:r>
              <a:rPr lang="zh-CN" altLang="en-US" dirty="0"/>
              <a:t> </a:t>
            </a:r>
            <a:r>
              <a:rPr lang="en-US" altLang="zh-CN" dirty="0"/>
              <a:t>mind</a:t>
            </a:r>
          </a:p>
          <a:p>
            <a:endParaRPr lang="en-US" dirty="0"/>
          </a:p>
          <a:p>
            <a:r>
              <a:rPr lang="en-US" altLang="zh-CN" dirty="0"/>
              <a:t>Normal</a:t>
            </a:r>
            <a:r>
              <a:rPr lang="zh-CN" altLang="en-US" dirty="0"/>
              <a:t> </a:t>
            </a:r>
            <a:r>
              <a:rPr lang="en-US" altLang="zh-CN" dirty="0"/>
              <a:t>ride</a:t>
            </a:r>
            <a:r>
              <a:rPr lang="zh-CN" altLang="en-US" dirty="0"/>
              <a:t>  </a:t>
            </a:r>
            <a:r>
              <a:rPr lang="en-US" altLang="zh-CN" dirty="0"/>
              <a:t>as</a:t>
            </a:r>
            <a:r>
              <a:rPr lang="zh-CN" altLang="en-US" dirty="0"/>
              <a:t> </a:t>
            </a:r>
            <a:r>
              <a:rPr lang="en-US" altLang="zh-CN" dirty="0"/>
              <a:t>reference</a:t>
            </a:r>
            <a:r>
              <a:rPr lang="zh-CN" altLang="en-US" dirty="0"/>
              <a:t> </a:t>
            </a:r>
            <a:r>
              <a:rPr lang="en-US" altLang="zh-CN" dirty="0"/>
              <a:t>$20</a:t>
            </a:r>
            <a:r>
              <a:rPr lang="zh-CN" altLang="en-US" dirty="0"/>
              <a:t>      </a:t>
            </a:r>
            <a:r>
              <a:rPr lang="en-US" altLang="zh-CN" dirty="0"/>
              <a:t>compared</a:t>
            </a:r>
            <a:r>
              <a:rPr lang="zh-CN" altLang="en-US" dirty="0"/>
              <a:t> </a:t>
            </a:r>
            <a:r>
              <a:rPr lang="en-US" altLang="zh-CN" dirty="0"/>
              <a:t>to</a:t>
            </a:r>
            <a:r>
              <a:rPr lang="zh-CN" altLang="en-US" dirty="0"/>
              <a:t> </a:t>
            </a:r>
            <a:r>
              <a:rPr lang="en-US" altLang="zh-CN" dirty="0"/>
              <a:t>normal</a:t>
            </a:r>
            <a:r>
              <a:rPr lang="zh-CN" altLang="en-US" dirty="0"/>
              <a:t> </a:t>
            </a:r>
            <a:r>
              <a:rPr lang="en-US" altLang="zh-CN" dirty="0"/>
              <a:t>ride</a:t>
            </a:r>
          </a:p>
          <a:p>
            <a:r>
              <a:rPr lang="en-US" altLang="zh-CN" dirty="0"/>
              <a:t>Now</a:t>
            </a:r>
            <a:r>
              <a:rPr lang="zh-CN" altLang="en-US" dirty="0"/>
              <a:t> </a:t>
            </a:r>
            <a:r>
              <a:rPr lang="en-US" altLang="zh-CN" dirty="0"/>
              <a:t>threshold</a:t>
            </a:r>
            <a:r>
              <a:rPr lang="zh-CN" altLang="en-US" dirty="0"/>
              <a:t> </a:t>
            </a:r>
            <a:r>
              <a:rPr lang="en-US" altLang="zh-CN" dirty="0"/>
              <a:t>only</a:t>
            </a:r>
            <a:r>
              <a:rPr lang="zh-CN" altLang="en-US" dirty="0"/>
              <a:t> </a:t>
            </a:r>
            <a:r>
              <a:rPr lang="en-US" altLang="zh-CN" dirty="0"/>
              <a:t>$10</a:t>
            </a:r>
            <a:r>
              <a:rPr lang="zh-CN" altLang="en-US" dirty="0"/>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52</a:t>
            </a:fld>
            <a:endParaRPr lang="en-US"/>
          </a:p>
        </p:txBody>
      </p:sp>
    </p:spTree>
    <p:extLst>
      <p:ext uri="{BB962C8B-B14F-4D97-AF65-F5344CB8AC3E}">
        <p14:creationId xmlns:p14="http://schemas.microsoft.com/office/powerpoint/2010/main" val="3666840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Perceived</a:t>
            </a:r>
            <a:r>
              <a:rPr lang="zh-CN" altLang="en-US" dirty="0"/>
              <a:t> </a:t>
            </a:r>
            <a:r>
              <a:rPr lang="en-US" altLang="zh-CN" dirty="0"/>
              <a:t>merits</a:t>
            </a:r>
            <a:r>
              <a:rPr lang="zh-CN" altLang="en-US" dirty="0"/>
              <a:t> </a:t>
            </a:r>
            <a:r>
              <a:rPr lang="en-US" altLang="zh-CN" dirty="0"/>
              <a:t>of</a:t>
            </a:r>
            <a:r>
              <a:rPr lang="zh-CN" altLang="en-US" dirty="0"/>
              <a:t> </a:t>
            </a:r>
            <a:r>
              <a:rPr lang="en-US" altLang="zh-CN" dirty="0"/>
              <a:t>the</a:t>
            </a:r>
            <a:r>
              <a:rPr lang="zh-CN" altLang="en-US" dirty="0"/>
              <a:t> </a:t>
            </a:r>
            <a:r>
              <a:rPr lang="en-US" altLang="zh-CN" dirty="0"/>
              <a:t>deal</a:t>
            </a:r>
          </a:p>
          <a:p>
            <a:endParaRPr lang="en-US" dirty="0"/>
          </a:p>
          <a:p>
            <a:r>
              <a:rPr lang="en-US"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discount</a:t>
            </a:r>
            <a:r>
              <a:rPr lang="zh-CN" altLang="en-US" dirty="0"/>
              <a:t>  </a:t>
            </a:r>
            <a:r>
              <a:rPr lang="en-US" altLang="zh-CN" dirty="0"/>
              <a:t>reference</a:t>
            </a:r>
            <a:r>
              <a:rPr lang="zh-CN" altLang="en-US" dirty="0"/>
              <a:t> </a:t>
            </a:r>
            <a:r>
              <a:rPr lang="en-US" altLang="zh-CN" dirty="0"/>
              <a:t>in</a:t>
            </a:r>
            <a:r>
              <a:rPr lang="zh-CN" altLang="en-US" dirty="0"/>
              <a:t> </a:t>
            </a:r>
            <a:r>
              <a:rPr lang="en-US" altLang="zh-CN" dirty="0"/>
              <a:t>mind</a:t>
            </a:r>
          </a:p>
          <a:p>
            <a:endParaRPr lang="en-US" dirty="0"/>
          </a:p>
          <a:p>
            <a:r>
              <a:rPr lang="en-US" altLang="zh-CN" dirty="0"/>
              <a:t>Normal</a:t>
            </a:r>
            <a:r>
              <a:rPr lang="zh-CN" altLang="en-US" dirty="0"/>
              <a:t> </a:t>
            </a:r>
            <a:r>
              <a:rPr lang="en-US" altLang="zh-CN" dirty="0"/>
              <a:t>ride</a:t>
            </a:r>
            <a:r>
              <a:rPr lang="zh-CN" altLang="en-US" dirty="0"/>
              <a:t>  </a:t>
            </a:r>
            <a:r>
              <a:rPr lang="en-US" altLang="zh-CN" dirty="0"/>
              <a:t>as</a:t>
            </a:r>
            <a:r>
              <a:rPr lang="zh-CN" altLang="en-US" dirty="0"/>
              <a:t> </a:t>
            </a:r>
            <a:r>
              <a:rPr lang="en-US" altLang="zh-CN" dirty="0"/>
              <a:t>reference</a:t>
            </a:r>
            <a:r>
              <a:rPr lang="zh-CN" altLang="en-US" dirty="0"/>
              <a:t> </a:t>
            </a:r>
            <a:r>
              <a:rPr lang="en-US" altLang="zh-CN" dirty="0"/>
              <a:t>$20</a:t>
            </a:r>
            <a:r>
              <a:rPr lang="zh-CN" altLang="en-US" dirty="0"/>
              <a:t>      </a:t>
            </a:r>
            <a:r>
              <a:rPr lang="en-US" altLang="zh-CN" dirty="0"/>
              <a:t>compared</a:t>
            </a:r>
            <a:r>
              <a:rPr lang="zh-CN" altLang="en-US" dirty="0"/>
              <a:t> </a:t>
            </a:r>
            <a:r>
              <a:rPr lang="en-US" altLang="zh-CN" dirty="0"/>
              <a:t>to</a:t>
            </a:r>
            <a:r>
              <a:rPr lang="zh-CN" altLang="en-US" dirty="0"/>
              <a:t> </a:t>
            </a:r>
            <a:r>
              <a:rPr lang="en-US" altLang="zh-CN" dirty="0"/>
              <a:t>normal</a:t>
            </a:r>
            <a:r>
              <a:rPr lang="zh-CN" altLang="en-US" dirty="0"/>
              <a:t> </a:t>
            </a:r>
            <a:r>
              <a:rPr lang="en-US" altLang="zh-CN" dirty="0"/>
              <a:t>ride</a:t>
            </a:r>
          </a:p>
          <a:p>
            <a:r>
              <a:rPr lang="en-US" altLang="zh-CN" dirty="0"/>
              <a:t>Now</a:t>
            </a:r>
            <a:r>
              <a:rPr lang="zh-CN" altLang="en-US" dirty="0"/>
              <a:t> </a:t>
            </a:r>
            <a:r>
              <a:rPr lang="en-US" altLang="zh-CN" dirty="0"/>
              <a:t>threshold</a:t>
            </a:r>
            <a:r>
              <a:rPr lang="zh-CN" altLang="en-US" dirty="0"/>
              <a:t> </a:t>
            </a:r>
            <a:r>
              <a:rPr lang="en-US" altLang="zh-CN" dirty="0"/>
              <a:t>only</a:t>
            </a:r>
            <a:r>
              <a:rPr lang="zh-CN" altLang="en-US" dirty="0"/>
              <a:t> </a:t>
            </a:r>
            <a:r>
              <a:rPr lang="en-US" altLang="zh-CN" dirty="0"/>
              <a:t>$10</a:t>
            </a:r>
            <a:r>
              <a:rPr lang="zh-CN" altLang="en-US" dirty="0"/>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53</a:t>
            </a:fld>
            <a:endParaRPr lang="en-US"/>
          </a:p>
        </p:txBody>
      </p:sp>
    </p:spTree>
    <p:extLst>
      <p:ext uri="{BB962C8B-B14F-4D97-AF65-F5344CB8AC3E}">
        <p14:creationId xmlns:p14="http://schemas.microsoft.com/office/powerpoint/2010/main" val="2761800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changed</a:t>
            </a:r>
            <a:r>
              <a:rPr lang="zh-CN" altLang="en-US" dirty="0"/>
              <a:t> </a:t>
            </a:r>
            <a:r>
              <a:rPr lang="en-US" altLang="zh-CN" dirty="0"/>
              <a:t>to</a:t>
            </a:r>
            <a:r>
              <a:rPr lang="zh-CN" altLang="en-US" dirty="0"/>
              <a:t> </a:t>
            </a:r>
            <a:r>
              <a:rPr lang="en-US" altLang="zh-CN" dirty="0"/>
              <a:t>make</a:t>
            </a:r>
            <a:r>
              <a:rPr lang="zh-CN" altLang="en-US" dirty="0"/>
              <a:t> </a:t>
            </a:r>
            <a:r>
              <a:rPr lang="en-US" altLang="zh-CN" dirty="0"/>
              <a:t>it</a:t>
            </a:r>
            <a:r>
              <a:rPr lang="zh-CN" altLang="en-US" dirty="0"/>
              <a:t> </a:t>
            </a:r>
            <a:r>
              <a:rPr lang="en-US" altLang="zh-CN" dirty="0"/>
              <a:t>more</a:t>
            </a:r>
            <a:r>
              <a:rPr lang="zh-CN" altLang="en-US" dirty="0"/>
              <a:t> </a:t>
            </a:r>
            <a:r>
              <a:rPr lang="en-US" altLang="zh-CN" dirty="0"/>
              <a:t>precise</a:t>
            </a:r>
            <a:r>
              <a:rPr lang="zh-CN" altLang="en-US" dirty="0"/>
              <a:t> </a:t>
            </a:r>
            <a:r>
              <a:rPr lang="en-US" altLang="zh-CN" dirty="0"/>
              <a:t>and</a:t>
            </a:r>
            <a:r>
              <a:rPr lang="zh-CN" altLang="en-US" dirty="0"/>
              <a:t> </a:t>
            </a:r>
            <a:r>
              <a:rPr lang="en-US" altLang="zh-CN" dirty="0"/>
              <a:t>in</a:t>
            </a:r>
            <a:r>
              <a:rPr lang="zh-CN" altLang="en-US" dirty="0"/>
              <a:t> </a:t>
            </a:r>
            <a:r>
              <a:rPr lang="en-US" altLang="zh-CN" dirty="0"/>
              <a:t>line</a:t>
            </a:r>
            <a:r>
              <a:rPr lang="zh-CN" altLang="en-US" dirty="0"/>
              <a:t> </a:t>
            </a:r>
            <a:r>
              <a:rPr lang="en-US" altLang="zh-CN" dirty="0"/>
              <a:t>with</a:t>
            </a:r>
            <a:r>
              <a:rPr lang="zh-CN" altLang="en-US" dirty="0"/>
              <a:t> </a:t>
            </a:r>
            <a:r>
              <a:rPr lang="en-US" altLang="zh-CN" dirty="0"/>
              <a:t>the</a:t>
            </a:r>
            <a:r>
              <a:rPr lang="zh-CN" altLang="en-US" dirty="0"/>
              <a:t> </a:t>
            </a:r>
            <a:r>
              <a:rPr lang="en-US" altLang="zh-CN" dirty="0"/>
              <a:t>positioning</a:t>
            </a:r>
            <a:r>
              <a:rPr lang="zh-CN" altLang="en-US" dirty="0"/>
              <a:t> </a:t>
            </a:r>
            <a:r>
              <a:rPr lang="en-US" altLang="zh-CN" dirty="0"/>
              <a:t>on</a:t>
            </a:r>
            <a:r>
              <a:rPr lang="zh-CN" altLang="en-US" dirty="0"/>
              <a:t> </a:t>
            </a:r>
            <a:r>
              <a:rPr lang="en-US" altLang="zh-CN" dirty="0"/>
              <a:t>the</a:t>
            </a:r>
            <a:r>
              <a:rPr lang="zh-CN" altLang="en-US" dirty="0"/>
              <a:t> </a:t>
            </a:r>
            <a:r>
              <a:rPr lang="en-US" altLang="zh-CN" dirty="0"/>
              <a:t>last</a:t>
            </a:r>
            <a:r>
              <a:rPr lang="zh-CN" altLang="en-US" dirty="0"/>
              <a:t> </a:t>
            </a:r>
            <a:r>
              <a:rPr lang="en-US" altLang="zh-CN" dirty="0"/>
              <a:t>page</a:t>
            </a:r>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8</a:t>
            </a:fld>
            <a:endParaRPr lang="ru-RU" dirty="0"/>
          </a:p>
        </p:txBody>
      </p:sp>
    </p:spTree>
    <p:extLst>
      <p:ext uri="{BB962C8B-B14F-4D97-AF65-F5344CB8AC3E}">
        <p14:creationId xmlns:p14="http://schemas.microsoft.com/office/powerpoint/2010/main" val="37589033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55</a:t>
            </a:fld>
            <a:endParaRPr lang="en-US"/>
          </a:p>
        </p:txBody>
      </p:sp>
    </p:spTree>
    <p:extLst>
      <p:ext uri="{BB962C8B-B14F-4D97-AF65-F5344CB8AC3E}">
        <p14:creationId xmlns:p14="http://schemas.microsoft.com/office/powerpoint/2010/main" val="2246039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56</a:t>
            </a:fld>
            <a:endParaRPr lang="en-US"/>
          </a:p>
        </p:txBody>
      </p:sp>
    </p:spTree>
    <p:extLst>
      <p:ext uri="{BB962C8B-B14F-4D97-AF65-F5344CB8AC3E}">
        <p14:creationId xmlns:p14="http://schemas.microsoft.com/office/powerpoint/2010/main" val="16195808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0" dirty="0">
                <a:solidFill>
                  <a:srgbClr val="000000"/>
                </a:solidFill>
                <a:latin typeface="Arial" panose="020B0604020202020204" pitchFamily="34" charset="0"/>
                <a:cs typeface="Arial" panose="020B0604020202020204" pitchFamily="34" charset="0"/>
              </a:rPr>
              <a:t>Logistic</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regression</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sz="1200" kern="0" dirty="0">
                <a:solidFill>
                  <a:srgbClr val="000000"/>
                </a:solidFill>
                <a:latin typeface="Arial" panose="020B0604020202020204" pitchFamily="34" charset="0"/>
                <a:cs typeface="Arial" panose="020B0604020202020204" pitchFamily="34" charset="0"/>
              </a:rPr>
              <a:t>X</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Y</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Error</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bar</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dirty="0"/>
              <a:t>We did not find</a:t>
            </a:r>
            <a:r>
              <a:rPr lang="zh-CN" altLang="en-US" dirty="0"/>
              <a:t> </a:t>
            </a:r>
            <a:r>
              <a:rPr lang="en-US" altLang="zh-CN" dirty="0"/>
              <a:t>a</a:t>
            </a:r>
            <a:r>
              <a:rPr lang="zh-CN" altLang="en-US" dirty="0"/>
              <a:t> </a:t>
            </a:r>
            <a:r>
              <a:rPr lang="en-US" altLang="zh-CN" dirty="0"/>
              <a:t>significant</a:t>
            </a:r>
            <a:r>
              <a:rPr lang="zh-CN" altLang="en-US" dirty="0"/>
              <a:t> </a:t>
            </a:r>
            <a:r>
              <a:rPr lang="en-US" altLang="zh-CN" dirty="0"/>
              <a:t>interaction</a:t>
            </a:r>
            <a:r>
              <a:rPr lang="zh-CN" altLang="en-US" dirty="0"/>
              <a:t> </a:t>
            </a:r>
            <a:r>
              <a:rPr lang="en-US" altLang="zh-CN" dirty="0"/>
              <a:t>effect</a:t>
            </a:r>
            <a:r>
              <a:rPr lang="zh-CN" altLang="en-US" dirty="0"/>
              <a:t> </a:t>
            </a:r>
            <a:r>
              <a:rPr lang="en-US" altLang="zh-CN" dirty="0"/>
              <a:t>between</a:t>
            </a:r>
            <a:r>
              <a:rPr lang="zh-CN" altLang="en-US" dirty="0"/>
              <a:t> </a:t>
            </a:r>
            <a:r>
              <a:rPr lang="en-US" altLang="zh-CN" dirty="0"/>
              <a:t>promotion</a:t>
            </a:r>
            <a:r>
              <a:rPr lang="zh-CN" altLang="en-US" dirty="0"/>
              <a:t> </a:t>
            </a:r>
            <a:r>
              <a:rPr lang="en-US" altLang="zh-CN" dirty="0"/>
              <a:t>framing</a:t>
            </a:r>
            <a:r>
              <a:rPr lang="zh-CN" altLang="en-US" dirty="0"/>
              <a:t> </a:t>
            </a:r>
            <a:r>
              <a:rPr lang="en-US" altLang="zh-CN" dirty="0"/>
              <a:t>and</a:t>
            </a:r>
            <a:r>
              <a:rPr lang="zh-CN" altLang="en-US" dirty="0"/>
              <a:t> </a:t>
            </a:r>
            <a:r>
              <a:rPr lang="en-US" altLang="zh-CN" dirty="0"/>
              <a:t>spending 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37</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546.</a:t>
            </a:r>
            <a:endParaRPr lang="en-CA" dirty="0">
              <a:solidFill>
                <a:prstClr val="black"/>
              </a:solidFill>
            </a:endParaRPr>
          </a:p>
          <a:p>
            <a:r>
              <a:rPr lang="en-US" altLang="zh-CN" dirty="0"/>
              <a:t>We did</a:t>
            </a:r>
            <a:r>
              <a:rPr lang="zh-CN" altLang="en-US" dirty="0"/>
              <a:t> </a:t>
            </a:r>
            <a:r>
              <a:rPr lang="en-US" altLang="zh-CN" dirty="0"/>
              <a:t>not</a:t>
            </a:r>
            <a:r>
              <a:rPr lang="zh-CN" altLang="en-US" dirty="0"/>
              <a:t> </a:t>
            </a:r>
            <a:r>
              <a:rPr lang="en-US" altLang="zh-CN" dirty="0"/>
              <a:t>find a main effect of spending</a:t>
            </a:r>
            <a:r>
              <a:rPr lang="zh-CN" altLang="en-US" dirty="0"/>
              <a:t> </a:t>
            </a:r>
            <a:r>
              <a:rPr lang="en-US" altLang="zh-CN" dirty="0"/>
              <a:t>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23</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635.</a:t>
            </a:r>
            <a:endParaRPr lang="en-US" altLang="zh-CN" dirty="0"/>
          </a:p>
          <a:p>
            <a:endParaRPr lang="en-US" altLang="zh-CN" sz="1200" kern="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0DC5287-530C-D445-B60E-CB3B6A1518AF}" type="slidenum">
              <a:rPr lang="en-US" smtClean="0"/>
              <a:t>57</a:t>
            </a:fld>
            <a:endParaRPr lang="en-US"/>
          </a:p>
        </p:txBody>
      </p:sp>
    </p:spTree>
    <p:extLst>
      <p:ext uri="{BB962C8B-B14F-4D97-AF65-F5344CB8AC3E}">
        <p14:creationId xmlns:p14="http://schemas.microsoft.com/office/powerpoint/2010/main" val="27716876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0" dirty="0">
                <a:solidFill>
                  <a:srgbClr val="000000"/>
                </a:solidFill>
                <a:latin typeface="Arial" panose="020B0604020202020204" pitchFamily="34" charset="0"/>
                <a:cs typeface="Arial" panose="020B0604020202020204" pitchFamily="34" charset="0"/>
              </a:rPr>
              <a:t>Logistic</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regression</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sz="1200" kern="0" dirty="0">
                <a:solidFill>
                  <a:srgbClr val="000000"/>
                </a:solidFill>
                <a:latin typeface="Arial" panose="020B0604020202020204" pitchFamily="34" charset="0"/>
                <a:cs typeface="Arial" panose="020B0604020202020204" pitchFamily="34" charset="0"/>
              </a:rPr>
              <a:t>X</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Y</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Error</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bar</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dirty="0"/>
              <a:t>We did not find</a:t>
            </a:r>
            <a:r>
              <a:rPr lang="zh-CN" altLang="en-US" dirty="0"/>
              <a:t> </a:t>
            </a:r>
            <a:r>
              <a:rPr lang="en-US" altLang="zh-CN" dirty="0"/>
              <a:t>a</a:t>
            </a:r>
            <a:r>
              <a:rPr lang="zh-CN" altLang="en-US" dirty="0"/>
              <a:t> </a:t>
            </a:r>
            <a:r>
              <a:rPr lang="en-US" altLang="zh-CN" dirty="0"/>
              <a:t>significant</a:t>
            </a:r>
            <a:r>
              <a:rPr lang="zh-CN" altLang="en-US" dirty="0"/>
              <a:t> </a:t>
            </a:r>
            <a:r>
              <a:rPr lang="en-US" altLang="zh-CN" dirty="0"/>
              <a:t>interaction</a:t>
            </a:r>
            <a:r>
              <a:rPr lang="zh-CN" altLang="en-US" dirty="0"/>
              <a:t> </a:t>
            </a:r>
            <a:r>
              <a:rPr lang="en-US" altLang="zh-CN" dirty="0"/>
              <a:t>effect</a:t>
            </a:r>
            <a:r>
              <a:rPr lang="zh-CN" altLang="en-US" dirty="0"/>
              <a:t> </a:t>
            </a:r>
            <a:r>
              <a:rPr lang="en-US" altLang="zh-CN" dirty="0"/>
              <a:t>between</a:t>
            </a:r>
            <a:r>
              <a:rPr lang="zh-CN" altLang="en-US" dirty="0"/>
              <a:t> </a:t>
            </a:r>
            <a:r>
              <a:rPr lang="en-US" altLang="zh-CN" dirty="0"/>
              <a:t>promotion</a:t>
            </a:r>
            <a:r>
              <a:rPr lang="zh-CN" altLang="en-US" dirty="0"/>
              <a:t> </a:t>
            </a:r>
            <a:r>
              <a:rPr lang="en-US" altLang="zh-CN" dirty="0"/>
              <a:t>framing</a:t>
            </a:r>
            <a:r>
              <a:rPr lang="zh-CN" altLang="en-US" dirty="0"/>
              <a:t> </a:t>
            </a:r>
            <a:r>
              <a:rPr lang="en-US" altLang="zh-CN" dirty="0"/>
              <a:t>and</a:t>
            </a:r>
            <a:r>
              <a:rPr lang="zh-CN" altLang="en-US" dirty="0"/>
              <a:t> </a:t>
            </a:r>
            <a:r>
              <a:rPr lang="en-US" altLang="zh-CN" dirty="0"/>
              <a:t>spending 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37</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546.</a:t>
            </a:r>
            <a:endParaRPr lang="en-CA" dirty="0">
              <a:solidFill>
                <a:prstClr val="black"/>
              </a:solidFill>
            </a:endParaRPr>
          </a:p>
          <a:p>
            <a:r>
              <a:rPr lang="en-US" altLang="zh-CN" dirty="0"/>
              <a:t>We did</a:t>
            </a:r>
            <a:r>
              <a:rPr lang="zh-CN" altLang="en-US" dirty="0"/>
              <a:t> </a:t>
            </a:r>
            <a:r>
              <a:rPr lang="en-US" altLang="zh-CN" dirty="0"/>
              <a:t>not</a:t>
            </a:r>
            <a:r>
              <a:rPr lang="zh-CN" altLang="en-US" dirty="0"/>
              <a:t> </a:t>
            </a:r>
            <a:r>
              <a:rPr lang="en-US" altLang="zh-CN" dirty="0"/>
              <a:t>find a main effect of spending</a:t>
            </a:r>
            <a:r>
              <a:rPr lang="zh-CN" altLang="en-US" dirty="0"/>
              <a:t> </a:t>
            </a:r>
            <a:r>
              <a:rPr lang="en-US" altLang="zh-CN" dirty="0"/>
              <a:t>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23</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635.</a:t>
            </a:r>
            <a:endParaRPr lang="en-US" altLang="zh-CN" dirty="0"/>
          </a:p>
          <a:p>
            <a:endParaRPr lang="en-US" altLang="zh-CN" sz="1200" kern="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0DC5287-530C-D445-B60E-CB3B6A1518AF}" type="slidenum">
              <a:rPr lang="en-US" smtClean="0"/>
              <a:t>58</a:t>
            </a:fld>
            <a:endParaRPr lang="en-US"/>
          </a:p>
        </p:txBody>
      </p:sp>
    </p:spTree>
    <p:extLst>
      <p:ext uri="{BB962C8B-B14F-4D97-AF65-F5344CB8AC3E}">
        <p14:creationId xmlns:p14="http://schemas.microsoft.com/office/powerpoint/2010/main" val="354654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a:t>
            </a:r>
            <a:r>
              <a:rPr lang="zh-CN" altLang="en-US" dirty="0"/>
              <a:t> </a:t>
            </a:r>
            <a:r>
              <a:rPr lang="en-US" altLang="zh-CN" dirty="0"/>
              <a:t>distinct</a:t>
            </a:r>
            <a:r>
              <a:rPr lang="zh-CN" altLang="en-US" dirty="0"/>
              <a:t> </a:t>
            </a:r>
            <a:r>
              <a:rPr lang="en-US" altLang="zh-CN" dirty="0"/>
              <a:t>promotion</a:t>
            </a:r>
            <a:r>
              <a:rPr lang="zh-CN" altLang="en-US" dirty="0"/>
              <a:t> </a:t>
            </a:r>
            <a:r>
              <a:rPr lang="en-US" altLang="zh-CN" dirty="0"/>
              <a:t>context:</a:t>
            </a:r>
            <a:r>
              <a:rPr lang="zh-CN" altLang="en-US" dirty="0"/>
              <a:t> </a:t>
            </a:r>
            <a:r>
              <a:rPr lang="en-US" altLang="zh-CN" dirty="0"/>
              <a:t>charity</a:t>
            </a:r>
            <a:r>
              <a:rPr lang="zh-CN" altLang="en-US" dirty="0"/>
              <a:t> </a:t>
            </a:r>
            <a:r>
              <a:rPr lang="en-US" altLang="zh-CN" dirty="0"/>
              <a:t>promotion</a:t>
            </a:r>
          </a:p>
          <a:p>
            <a:endParaRPr lang="en-US" altLang="zh-CN" dirty="0"/>
          </a:p>
          <a:p>
            <a:r>
              <a:rPr lang="en-US" altLang="zh-CN" dirty="0"/>
              <a:t>Examine</a:t>
            </a:r>
            <a:r>
              <a:rPr lang="zh-CN" altLang="en-US" dirty="0"/>
              <a:t> </a:t>
            </a:r>
            <a:r>
              <a:rPr lang="en-US" altLang="zh-CN" dirty="0"/>
              <a:t>expectation</a:t>
            </a:r>
            <a:r>
              <a:rPr lang="zh-CN" altLang="en-US" dirty="0"/>
              <a:t> </a:t>
            </a:r>
            <a:r>
              <a:rPr lang="en-US" altLang="zh-CN" dirty="0"/>
              <a:t>and</a:t>
            </a:r>
            <a:r>
              <a:rPr lang="zh-CN" altLang="en-US" dirty="0"/>
              <a:t> </a:t>
            </a:r>
            <a:r>
              <a:rPr lang="en-US" altLang="zh-CN" dirty="0"/>
              <a:t>fairness</a:t>
            </a:r>
            <a:r>
              <a:rPr lang="zh-CN" altLang="en-US" dirty="0"/>
              <a:t> </a:t>
            </a:r>
            <a:r>
              <a:rPr lang="en-US" altLang="zh-CN" dirty="0"/>
              <a:t>perception</a:t>
            </a:r>
            <a:r>
              <a:rPr lang="zh-CN" altLang="en-US" dirty="0"/>
              <a:t> </a:t>
            </a:r>
            <a:r>
              <a:rPr lang="en-US" altLang="zh-CN" dirty="0"/>
              <a:t>as</a:t>
            </a:r>
            <a:r>
              <a:rPr lang="zh-CN" altLang="en-US" dirty="0"/>
              <a:t> </a:t>
            </a:r>
            <a:r>
              <a:rPr lang="en-US" altLang="zh-CN" dirty="0"/>
              <a:t>mechanism</a:t>
            </a:r>
            <a:endParaRPr lang="en-CA" altLang="zh-CN" dirty="0"/>
          </a:p>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59</a:t>
            </a:fld>
            <a:endParaRPr lang="en-US"/>
          </a:p>
        </p:txBody>
      </p:sp>
    </p:spTree>
    <p:extLst>
      <p:ext uri="{BB962C8B-B14F-4D97-AF65-F5344CB8AC3E}">
        <p14:creationId xmlns:p14="http://schemas.microsoft.com/office/powerpoint/2010/main" val="6246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60</a:t>
            </a:fld>
            <a:endParaRPr lang="en-US"/>
          </a:p>
        </p:txBody>
      </p:sp>
    </p:spTree>
    <p:extLst>
      <p:ext uri="{BB962C8B-B14F-4D97-AF65-F5344CB8AC3E}">
        <p14:creationId xmlns:p14="http://schemas.microsoft.com/office/powerpoint/2010/main" val="12449447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 mediation analysis using Process Macro (Model 6; Hayes) reveal that the effect of promotion framing on purchase intention is serially mediated by negative expectation disconfirmation and fairness perception, the indirect effect is 0.23 (</a:t>
            </a:r>
            <a:r>
              <a:rPr lang="en-CA" sz="1200" kern="1200" dirty="0" err="1">
                <a:solidFill>
                  <a:schemeClr val="tx1"/>
                </a:solidFill>
                <a:effectLst/>
                <a:latin typeface="+mn-lt"/>
                <a:ea typeface="+mn-ea"/>
                <a:cs typeface="+mn-cs"/>
              </a:rPr>
              <a:t>BootSE</a:t>
            </a:r>
            <a:r>
              <a:rPr lang="en-CA" sz="1200" kern="1200" dirty="0">
                <a:solidFill>
                  <a:schemeClr val="tx1"/>
                </a:solidFill>
                <a:effectLst/>
                <a:latin typeface="+mn-lt"/>
                <a:ea typeface="+mn-ea"/>
                <a:cs typeface="+mn-cs"/>
              </a:rPr>
              <a:t> = 0.05), bootstrapped 95% CI = [0.14, 0.34]. </a:t>
            </a:r>
          </a:p>
          <a:p>
            <a:r>
              <a:rPr lang="en-CA" sz="1200" kern="1200" dirty="0">
                <a:solidFill>
                  <a:schemeClr val="tx1"/>
                </a:solidFill>
                <a:effectLst/>
                <a:latin typeface="+mn-lt"/>
                <a:ea typeface="+mn-ea"/>
                <a:cs typeface="+mn-cs"/>
              </a:rPr>
              <a:t>Similarly, the effect of promotion framing on </a:t>
            </a:r>
            <a:r>
              <a:rPr lang="en-CA" sz="1200" b="1" kern="1200" dirty="0">
                <a:solidFill>
                  <a:schemeClr val="tx1"/>
                </a:solidFill>
                <a:effectLst/>
                <a:latin typeface="+mn-lt"/>
                <a:ea typeface="+mn-ea"/>
                <a:cs typeface="+mn-cs"/>
              </a:rPr>
              <a:t>morality perception </a:t>
            </a:r>
            <a:r>
              <a:rPr lang="en-CA" sz="1200" kern="1200" dirty="0">
                <a:solidFill>
                  <a:schemeClr val="tx1"/>
                </a:solidFill>
                <a:effectLst/>
                <a:latin typeface="+mn-lt"/>
                <a:ea typeface="+mn-ea"/>
                <a:cs typeface="+mn-cs"/>
              </a:rPr>
              <a:t>is serially mediated by negative expectation disconfirmation and fairness perception, and the indirect effect is 0.26 (</a:t>
            </a:r>
            <a:r>
              <a:rPr lang="en-CA" sz="1200" kern="1200" dirty="0" err="1">
                <a:solidFill>
                  <a:schemeClr val="tx1"/>
                </a:solidFill>
                <a:effectLst/>
                <a:latin typeface="+mn-lt"/>
                <a:ea typeface="+mn-ea"/>
                <a:cs typeface="+mn-cs"/>
              </a:rPr>
              <a:t>BootSE</a:t>
            </a:r>
            <a:r>
              <a:rPr lang="en-CA" sz="1200" kern="1200" dirty="0">
                <a:solidFill>
                  <a:schemeClr val="tx1"/>
                </a:solidFill>
                <a:effectLst/>
                <a:latin typeface="+mn-lt"/>
                <a:ea typeface="+mn-ea"/>
                <a:cs typeface="+mn-cs"/>
              </a:rPr>
              <a:t> = 0.05), bootstrapped 95% CI = [0.18, 0.36].</a:t>
            </a:r>
            <a:r>
              <a:rPr lang="en-CA" dirty="0">
                <a:effectLst/>
              </a:rPr>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61</a:t>
            </a:fld>
            <a:endParaRPr lang="en-US"/>
          </a:p>
        </p:txBody>
      </p:sp>
    </p:spTree>
    <p:extLst>
      <p:ext uri="{BB962C8B-B14F-4D97-AF65-F5344CB8AC3E}">
        <p14:creationId xmlns:p14="http://schemas.microsoft.com/office/powerpoint/2010/main" val="12521156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62</a:t>
            </a:fld>
            <a:endParaRPr lang="en-US"/>
          </a:p>
        </p:txBody>
      </p:sp>
    </p:spTree>
    <p:extLst>
      <p:ext uri="{BB962C8B-B14F-4D97-AF65-F5344CB8AC3E}">
        <p14:creationId xmlns:p14="http://schemas.microsoft.com/office/powerpoint/2010/main" val="29375147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63</a:t>
            </a:fld>
            <a:endParaRPr lang="en-US"/>
          </a:p>
        </p:txBody>
      </p:sp>
    </p:spTree>
    <p:extLst>
      <p:ext uri="{BB962C8B-B14F-4D97-AF65-F5344CB8AC3E}">
        <p14:creationId xmlns:p14="http://schemas.microsoft.com/office/powerpoint/2010/main" val="3740322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t>
            </a:r>
            <a:r>
              <a:rPr lang="en-US" altLang="zh-CN" dirty="0"/>
              <a:t>TC</a:t>
            </a:r>
            <a:r>
              <a:rPr lang="en-US" dirty="0"/>
              <a:t> condition, participants saw threshold discount first, and capped discount second.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t>
            </a:r>
            <a:r>
              <a:rPr lang="en-US" altLang="zh-CN" dirty="0"/>
              <a:t>CT</a:t>
            </a:r>
            <a:r>
              <a:rPr lang="zh-CN" altLang="en-US" dirty="0"/>
              <a:t> </a:t>
            </a:r>
            <a:r>
              <a:rPr lang="en-US" dirty="0"/>
              <a:t>condition, participants saw capped discount first, and threshold discount next (CT condition). </a:t>
            </a:r>
            <a:endParaRPr lang="en-CA" dirty="0"/>
          </a:p>
          <a:p>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64</a:t>
            </a:fld>
            <a:endParaRPr lang="en-US"/>
          </a:p>
        </p:txBody>
      </p:sp>
    </p:spTree>
    <p:extLst>
      <p:ext uri="{BB962C8B-B14F-4D97-AF65-F5344CB8AC3E}">
        <p14:creationId xmlns:p14="http://schemas.microsoft.com/office/powerpoint/2010/main" val="235340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9</a:t>
            </a:fld>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Fairness Perception. Same results and </a:t>
            </a:r>
            <a:r>
              <a:rPr lang="en-US" altLang="zh-CN" dirty="0"/>
              <a:t>“</a:t>
            </a:r>
            <a:r>
              <a:rPr lang="en-US" dirty="0"/>
              <a:t>Enjoy 10% off ($5 max discount on an order)” is significantly higher than  “Enjoy 50% off ($5 max discount on an order</a:t>
            </a:r>
            <a:r>
              <a:rPr lang="en-US" altLang="zh-CN" dirty="0"/>
              <a: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may talk about expectation disconfirmation mechanism</a:t>
            </a:r>
          </a:p>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65</a:t>
            </a:fld>
            <a:endParaRPr lang="en-US"/>
          </a:p>
        </p:txBody>
      </p:sp>
    </p:spTree>
    <p:extLst>
      <p:ext uri="{BB962C8B-B14F-4D97-AF65-F5344CB8AC3E}">
        <p14:creationId xmlns:p14="http://schemas.microsoft.com/office/powerpoint/2010/main" val="33719702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66</a:t>
            </a:fld>
            <a:endParaRPr lang="en-US"/>
          </a:p>
        </p:txBody>
      </p:sp>
    </p:spTree>
    <p:extLst>
      <p:ext uri="{BB962C8B-B14F-4D97-AF65-F5344CB8AC3E}">
        <p14:creationId xmlns:p14="http://schemas.microsoft.com/office/powerpoint/2010/main" val="7208056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67</a:t>
            </a:fld>
            <a:endParaRPr lang="en-US"/>
          </a:p>
        </p:txBody>
      </p:sp>
    </p:spTree>
    <p:extLst>
      <p:ext uri="{BB962C8B-B14F-4D97-AF65-F5344CB8AC3E}">
        <p14:creationId xmlns:p14="http://schemas.microsoft.com/office/powerpoint/2010/main" val="1559262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68</a:t>
            </a:fld>
            <a:endParaRPr lang="en-US"/>
          </a:p>
        </p:txBody>
      </p:sp>
    </p:spTree>
    <p:extLst>
      <p:ext uri="{BB962C8B-B14F-4D97-AF65-F5344CB8AC3E}">
        <p14:creationId xmlns:p14="http://schemas.microsoft.com/office/powerpoint/2010/main" val="22642005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Take</a:t>
            </a:r>
            <a:r>
              <a:rPr lang="zh-CN" altLang="en-US" dirty="0"/>
              <a:t> </a:t>
            </a:r>
            <a:r>
              <a:rPr lang="en-US" altLang="zh-CN" dirty="0"/>
              <a:t>away</a:t>
            </a:r>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69</a:t>
            </a:fld>
            <a:endParaRPr lang="en-US"/>
          </a:p>
        </p:txBody>
      </p:sp>
    </p:spTree>
    <p:extLst>
      <p:ext uri="{BB962C8B-B14F-4D97-AF65-F5344CB8AC3E}">
        <p14:creationId xmlns:p14="http://schemas.microsoft.com/office/powerpoint/2010/main" val="12704242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70</a:t>
            </a:fld>
            <a:endParaRPr lang="en-US"/>
          </a:p>
        </p:txBody>
      </p:sp>
    </p:spTree>
    <p:extLst>
      <p:ext uri="{BB962C8B-B14F-4D97-AF65-F5344CB8AC3E}">
        <p14:creationId xmlns:p14="http://schemas.microsoft.com/office/powerpoint/2010/main" val="26061852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71</a:t>
            </a:fld>
            <a:endParaRPr lang="en-US"/>
          </a:p>
        </p:txBody>
      </p:sp>
    </p:spTree>
    <p:extLst>
      <p:ext uri="{BB962C8B-B14F-4D97-AF65-F5344CB8AC3E}">
        <p14:creationId xmlns:p14="http://schemas.microsoft.com/office/powerpoint/2010/main" val="2421442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ahoma" panose="020B0604030504040204" charset="0"/>
                <a:ea typeface="Tahoma" panose="020B0604030504040204" charset="0"/>
                <a:cs typeface="Tahoma" panose="020B0604030504040204" charset="0"/>
              </a:rPr>
              <a:t>External reference points are observed information (Mayhew and Winer 1992), such as seeing the prices of smartphones on a website, while internal ones are developed from experience and based on memory, such as the prices someone has previously paid for smartphones. People tend to use an internal reference point as a default to evaluate a target unless an external reference point is available (Biswas and Blair 1991). For example, when seeing the price of a smartphone, consumers will judge how expensive it is with respect to previous prices they have seen, unless another smartphone price is immediately at hand for comparison. </a:t>
            </a:r>
            <a:endParaRPr lang="en-US" dirty="0">
              <a:effectLst/>
            </a:endParaRPr>
          </a:p>
        </p:txBody>
      </p:sp>
      <p:sp>
        <p:nvSpPr>
          <p:cNvPr id="4" name="Slide Number Placeholder 3"/>
          <p:cNvSpPr>
            <a:spLocks noGrp="1"/>
          </p:cNvSpPr>
          <p:nvPr>
            <p:ph type="sldNum" sz="quarter" idx="5"/>
          </p:nvPr>
        </p:nvSpPr>
        <p:spPr/>
        <p:txBody>
          <a:bodyPr/>
          <a:lstStyle/>
          <a:p>
            <a:fld id="{7D22DDE1-946E-4D4F-A009-0AB060DAEC3B}" type="slidenum">
              <a:rPr lang="ru-RU" smtClean="0"/>
              <a:t>10</a:t>
            </a:fld>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11</a:t>
            </a:fld>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According</a:t>
            </a:r>
            <a:r>
              <a:rPr lang="zh-CN" altLang="en-US" dirty="0"/>
              <a:t> </a:t>
            </a:r>
            <a:r>
              <a:rPr lang="en-US" altLang="zh-CN" dirty="0"/>
              <a:t>to</a:t>
            </a:r>
            <a:r>
              <a:rPr lang="zh-CN" altLang="en-US" dirty="0"/>
              <a:t> </a:t>
            </a:r>
            <a:r>
              <a:rPr lang="en-US" altLang="zh-CN" dirty="0"/>
              <a:t>an</a:t>
            </a:r>
            <a:r>
              <a:rPr lang="zh-CN" altLang="en-US" dirty="0"/>
              <a:t> </a:t>
            </a:r>
            <a:r>
              <a:rPr lang="en-US" altLang="zh-CN" dirty="0"/>
              <a:t>expenditure</a:t>
            </a:r>
            <a:r>
              <a:rPr lang="zh-CN" altLang="en-US" dirty="0"/>
              <a:t> </a:t>
            </a:r>
            <a:r>
              <a:rPr lang="en-US" altLang="zh-CN" dirty="0"/>
              <a:t>survey,</a:t>
            </a:r>
            <a:r>
              <a:rPr lang="zh-CN" altLang="en-US" dirty="0"/>
              <a:t> </a:t>
            </a:r>
            <a:r>
              <a:rPr lang="en-US" altLang="zh-CN" dirty="0"/>
              <a:t>IRP</a:t>
            </a:r>
            <a:r>
              <a:rPr lang="zh-CN" altLang="en-US" dirty="0"/>
              <a:t> </a:t>
            </a:r>
            <a:r>
              <a:rPr lang="en-US" altLang="zh-CN" dirty="0"/>
              <a:t>grocery</a:t>
            </a:r>
            <a:r>
              <a:rPr lang="zh-CN" altLang="en-US" dirty="0"/>
              <a:t> </a:t>
            </a:r>
            <a:r>
              <a:rPr lang="en-US" altLang="zh-CN" dirty="0"/>
              <a:t>store</a:t>
            </a:r>
            <a:r>
              <a:rPr lang="zh-CN" altLang="en-US" dirty="0"/>
              <a:t> </a:t>
            </a:r>
            <a:r>
              <a:rPr lang="en-US" altLang="zh-CN" dirty="0"/>
              <a:t>=</a:t>
            </a:r>
            <a:r>
              <a:rPr lang="zh-CN" altLang="en-US" dirty="0"/>
              <a:t> </a:t>
            </a:r>
            <a:r>
              <a:rPr lang="en-US" altLang="zh-CN" dirty="0"/>
              <a:t>$13</a:t>
            </a:r>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12</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8_Пользовательский макет">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charset="0"/>
                <a:ea typeface="Tahoma" panose="020B0604030504040204" charset="0"/>
                <a:cs typeface="Tahoma" panose="020B0604030504040204" charset="0"/>
              </a:defRPr>
            </a:lvl1pPr>
          </a:lstStyle>
          <a:p>
            <a:fld id="{1D8BD707-D9CF-40AE-B4C6-C98DA3205C09}" type="datetimeFigureOut">
              <a:rPr lang="en-US" smtClean="0"/>
              <a:t>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charset="0"/>
                <a:ea typeface="Tahoma" panose="020B0604030504040204" charset="0"/>
                <a:cs typeface="Tahoma" panose="020B060403050404020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charset="0"/>
                <a:ea typeface="Tahoma" panose="020B0604030504040204" charset="0"/>
                <a:cs typeface="Tahoma" panose="020B0604030504040204" charset="0"/>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charset="0"/>
          <a:ea typeface="Tahoma" panose="020B0604030504040204" charset="0"/>
          <a:cs typeface="Tahoma" panose="020B060403050404020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charset="0"/>
          <a:ea typeface="Tahoma" panose="020B0604030504040204" charset="0"/>
          <a:cs typeface="Tahoma" panose="020B060403050404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charset="0"/>
          <a:ea typeface="Tahoma" panose="020B0604030504040204" charset="0"/>
          <a:cs typeface="Tahoma" panose="020B060403050404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charset="0"/>
          <a:ea typeface="Tahoma" panose="020B0604030504040204" charset="0"/>
          <a:cs typeface="Tahoma" panose="020B060403050404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charset="0"/>
          <a:ea typeface="Tahoma" panose="020B0604030504040204" charset="0"/>
          <a:cs typeface="Tahoma" panose="020B060403050404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charset="0"/>
          <a:ea typeface="Tahoma" panose="020B0604030504040204" charset="0"/>
          <a:cs typeface="Tahoma" panose="020B060403050404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osf.io/wc57a/?view_only=7ffdf67fbde94892957830a1d6a90db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osf.io/tnhvb/?view_only=0b5763ed25084a35a336ca91bd0218a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39.jpe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8F0B-D412-D9DF-A538-93F3B2D1B181}"/>
              </a:ext>
            </a:extLst>
          </p:cNvPr>
          <p:cNvSpPr>
            <a:spLocks noGrp="1"/>
          </p:cNvSpPr>
          <p:nvPr>
            <p:ph type="ctrTitle"/>
          </p:nvPr>
        </p:nvSpPr>
        <p:spPr/>
        <p:txBody>
          <a:bodyPr>
            <a:normAutofit fontScale="90000"/>
          </a:bodyPr>
          <a:lstStyle/>
          <a:p>
            <a:r>
              <a:rPr lang="en-US" dirty="0"/>
              <a:t>The deal's the limit: </a:t>
            </a:r>
            <a:br>
              <a:rPr lang="en-US" dirty="0"/>
            </a:br>
            <a:r>
              <a:rPr lang="en-US" dirty="0"/>
              <a:t>When and why restricted promotions work</a:t>
            </a:r>
          </a:p>
        </p:txBody>
      </p:sp>
      <p:sp>
        <p:nvSpPr>
          <p:cNvPr id="3" name="Subtitle 2">
            <a:extLst>
              <a:ext uri="{FF2B5EF4-FFF2-40B4-BE49-F238E27FC236}">
                <a16:creationId xmlns:a16="http://schemas.microsoft.com/office/drawing/2014/main" id="{14DC094E-3EE6-759F-12BD-B9C7DB59B0FA}"/>
              </a:ext>
            </a:extLst>
          </p:cNvPr>
          <p:cNvSpPr>
            <a:spLocks noGrp="1"/>
          </p:cNvSpPr>
          <p:nvPr>
            <p:ph type="subTitle" idx="1"/>
          </p:nvPr>
        </p:nvSpPr>
        <p:spPr/>
        <p:txBody>
          <a:bodyPr/>
          <a:lstStyle/>
          <a:p>
            <a:r>
              <a:rPr lang="en-US" dirty="0"/>
              <a:t>David J. Hardisty</a:t>
            </a:r>
          </a:p>
          <a:p>
            <a:r>
              <a:rPr lang="en-US" dirty="0"/>
              <a:t>Presented at SFU Feb 11, 2024</a:t>
            </a:r>
          </a:p>
        </p:txBody>
      </p:sp>
      <p:pic>
        <p:nvPicPr>
          <p:cNvPr id="4" name="Picture 3">
            <a:extLst>
              <a:ext uri="{FF2B5EF4-FFF2-40B4-BE49-F238E27FC236}">
                <a16:creationId xmlns:a16="http://schemas.microsoft.com/office/drawing/2014/main" id="{6AA02947-E1DE-B147-A2D5-5847824440D4}"/>
              </a:ext>
            </a:extLst>
          </p:cNvPr>
          <p:cNvPicPr>
            <a:picLocks noChangeAspect="1"/>
          </p:cNvPicPr>
          <p:nvPr/>
        </p:nvPicPr>
        <p:blipFill>
          <a:blip r:embed="rId2"/>
          <a:stretch>
            <a:fillRect/>
          </a:stretch>
        </p:blipFill>
        <p:spPr>
          <a:xfrm>
            <a:off x="126658" y="4888141"/>
            <a:ext cx="3489423" cy="1938568"/>
          </a:xfrm>
          <a:prstGeom prst="rect">
            <a:avLst/>
          </a:prstGeom>
        </p:spPr>
      </p:pic>
      <p:pic>
        <p:nvPicPr>
          <p:cNvPr id="5" name="Picture 4">
            <a:extLst>
              <a:ext uri="{FF2B5EF4-FFF2-40B4-BE49-F238E27FC236}">
                <a16:creationId xmlns:a16="http://schemas.microsoft.com/office/drawing/2014/main" id="{FAAD6F9A-691D-ADAC-7FC6-035E366AE23A}"/>
              </a:ext>
            </a:extLst>
          </p:cNvPr>
          <p:cNvPicPr>
            <a:picLocks noChangeAspect="1"/>
          </p:cNvPicPr>
          <p:nvPr/>
        </p:nvPicPr>
        <p:blipFill>
          <a:blip r:embed="rId3"/>
          <a:stretch>
            <a:fillRect/>
          </a:stretch>
        </p:blipFill>
        <p:spPr>
          <a:xfrm>
            <a:off x="9197585" y="5170947"/>
            <a:ext cx="2940829" cy="1655762"/>
          </a:xfrm>
          <a:prstGeom prst="rect">
            <a:avLst/>
          </a:prstGeom>
        </p:spPr>
      </p:pic>
    </p:spTree>
    <p:extLst>
      <p:ext uri="{BB962C8B-B14F-4D97-AF65-F5344CB8AC3E}">
        <p14:creationId xmlns:p14="http://schemas.microsoft.com/office/powerpoint/2010/main" val="323967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685800" y="533400"/>
            <a:ext cx="10896600" cy="3353547"/>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Consumers often judge a price promotion by comparing it to a reference point (Monroe 1973).</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6" name="Text Box 17"/>
          <p:cNvSpPr txBox="1">
            <a:spLocks noChangeArrowheads="1"/>
          </p:cNvSpPr>
          <p:nvPr/>
        </p:nvSpPr>
        <p:spPr bwMode="auto">
          <a:xfrm>
            <a:off x="895350" y="2227662"/>
            <a:ext cx="5238750" cy="507709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gn="l">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External Reference Point</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Directly observed pieces of information present in the decision-making environment (Mayhew &amp; Winer 1992)</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Precise and objective</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cxnSp>
        <p:nvCxnSpPr>
          <p:cNvPr id="7" name="Straight Connector 6"/>
          <p:cNvCxnSpPr/>
          <p:nvPr/>
        </p:nvCxnSpPr>
        <p:spPr>
          <a:xfrm>
            <a:off x="6134100" y="2516221"/>
            <a:ext cx="0" cy="3655979"/>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Box 17"/>
          <p:cNvSpPr txBox="1">
            <a:spLocks noChangeArrowheads="1"/>
          </p:cNvSpPr>
          <p:nvPr/>
        </p:nvSpPr>
        <p:spPr bwMode="auto">
          <a:xfrm>
            <a:off x="6705600" y="2227662"/>
            <a:ext cx="5238750" cy="507709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gn="l">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Internal Reference Point</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Absent in the environment, developed from experience, and based on memory (Biswas et al. 1993)</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Flexible and subjective</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838200" y="334834"/>
            <a:ext cx="10820400" cy="279954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ERP vs. IRP</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8" name="Text Box 17"/>
          <p:cNvSpPr txBox="1">
            <a:spLocks noChangeArrowheads="1"/>
          </p:cNvSpPr>
          <p:nvPr/>
        </p:nvSpPr>
        <p:spPr bwMode="auto">
          <a:xfrm>
            <a:off x="647700" y="1847165"/>
            <a:ext cx="11201400" cy="4800097"/>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marL="457200" indent="-457200" algn="l">
              <a:lnSpc>
                <a:spcPct val="150000"/>
              </a:lnSpc>
              <a:spcAft>
                <a:spcPts val="1200"/>
              </a:spcAft>
              <a:buFont typeface="Wingdings" pitchFamily="2" charset="2"/>
              <a:buChar char="Ø"/>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In the absence of an ERP, people tend to use an IRP as a default to evaluate a target.</a:t>
            </a:r>
          </a:p>
          <a:p>
            <a:pPr marL="457200" indent="-457200" algn="l">
              <a:lnSpc>
                <a:spcPct val="150000"/>
              </a:lnSpc>
              <a:spcAft>
                <a:spcPts val="1200"/>
              </a:spcAft>
              <a:buFont typeface="Wingdings" pitchFamily="2" charset="2"/>
              <a:buChar char="Ø"/>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However, people adjust their reference point accordingly if an ERP is available (Biswas and Blair 1991).</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835572" y="228600"/>
            <a:ext cx="10820400" cy="3199658"/>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Our Proposition:</a:t>
            </a:r>
          </a:p>
          <a:p>
            <a:pPr>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 preconditions serve as ERPs</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8" name="Text Box 17"/>
          <p:cNvSpPr txBox="1">
            <a:spLocks noChangeArrowheads="1"/>
          </p:cNvSpPr>
          <p:nvPr/>
        </p:nvSpPr>
        <p:spPr bwMode="auto">
          <a:xfrm>
            <a:off x="1631731" y="1600200"/>
            <a:ext cx="10058400" cy="726230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Consider a $2 off promotion for a</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grocery</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store (no minimum spending)</a:t>
            </a:r>
          </a:p>
          <a:p>
            <a:pPr>
              <a:lnSpc>
                <a:spcPct val="150000"/>
              </a:lnSpc>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Discount = $2/IRP = $2/$13 = 15% off</a:t>
            </a:r>
          </a:p>
          <a:p>
            <a:pPr>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Consider a $2 off promotion for a</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grocery</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store, minimum purchase $4</a:t>
            </a:r>
          </a:p>
          <a:p>
            <a:pPr>
              <a:lnSpc>
                <a:spcPct val="150000"/>
              </a:lnSpc>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Discount = $2/ERP = $2/$4 = 50% off</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7"/>
          <p:cNvSpPr txBox="1">
            <a:spLocks noChangeArrowheads="1"/>
          </p:cNvSpPr>
          <p:nvPr/>
        </p:nvSpPr>
        <p:spPr bwMode="auto">
          <a:xfrm>
            <a:off x="1219200" y="684313"/>
            <a:ext cx="10058400" cy="5969648"/>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When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5400" b="1" dirty="0">
                <a:solidFill>
                  <a:schemeClr val="tx1">
                    <a:lumMod val="75000"/>
                    <a:lumOff val="25000"/>
                  </a:schemeClr>
                </a:solidFill>
                <a:latin typeface="Tahoma" panose="020B0604030504040204" charset="0"/>
                <a:ea typeface="Tahoma" panose="020B0604030504040204" charset="0"/>
                <a:cs typeface="Tahoma" panose="020B0604030504040204" charset="0"/>
              </a:rPr>
              <a:t>&lt;</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IRP</a:t>
            </a:r>
          </a:p>
          <a:p>
            <a:pPr>
              <a:lnSpc>
                <a:spcPct val="150000"/>
              </a:lnSpc>
              <a:spcAft>
                <a:spcPts val="1200"/>
              </a:spcAft>
            </a:pP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It</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enlarges</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p>
          <a:p>
            <a:pPr>
              <a:lnSpc>
                <a:spcPct val="150000"/>
              </a:lnSpc>
              <a:spcAft>
                <a:spcPts val="1200"/>
              </a:spcAft>
            </a:pP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When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5400" b="1" dirty="0">
                <a:solidFill>
                  <a:schemeClr val="tx1">
                    <a:lumMod val="75000"/>
                    <a:lumOff val="25000"/>
                  </a:schemeClr>
                </a:solidFill>
                <a:latin typeface="Tahoma" panose="020B0604030504040204" charset="0"/>
                <a:ea typeface="Tahoma" panose="020B0604030504040204" charset="0"/>
                <a:cs typeface="Tahoma" panose="020B0604030504040204" charset="0"/>
              </a:rPr>
              <a:t>&gt;</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IRP</a:t>
            </a:r>
          </a:p>
          <a:p>
            <a:pPr>
              <a:lnSpc>
                <a:spcPct val="150000"/>
              </a:lnSpc>
              <a:spcAft>
                <a:spcPts val="1200"/>
              </a:spcAft>
            </a:pP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It</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diminishes</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35271065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88600"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5</a:t>
            </a:r>
            <a:endParaRPr sz="1200" dirty="0">
              <a:latin typeface="Tahoma" panose="020B0604030504040204"/>
              <a:ea typeface="Tahoma" panose="020B0604030504040204" charset="0"/>
              <a:cs typeface="Tahoma" panose="020B0604030504040204"/>
            </a:endParaRPr>
          </a:p>
        </p:txBody>
      </p:sp>
      <p:sp>
        <p:nvSpPr>
          <p:cNvPr id="9" name="TextBox 8"/>
          <p:cNvSpPr txBox="1"/>
          <p:nvPr/>
        </p:nvSpPr>
        <p:spPr>
          <a:xfrm>
            <a:off x="959693" y="3962400"/>
            <a:ext cx="2564030" cy="984885"/>
          </a:xfrm>
          <a:prstGeom prst="rect">
            <a:avLst/>
          </a:prstGeom>
          <a:noFill/>
          <a:ln w="28575">
            <a:solidFill>
              <a:schemeClr val="tx1"/>
            </a:solidFill>
          </a:ln>
        </p:spPr>
        <p:txBody>
          <a:bodyPr wrap="square">
            <a:spAutoFit/>
          </a:bodyPr>
          <a:lstStyle/>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p>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a:t>
            </a:r>
          </a:p>
        </p:txBody>
      </p:sp>
      <p:cxnSp>
        <p:nvCxnSpPr>
          <p:cNvPr id="14" name="Straight Arrow Connector 13"/>
          <p:cNvCxnSpPr>
            <a:cxnSpLocks/>
          </p:cNvCxnSpPr>
          <p:nvPr/>
        </p:nvCxnSpPr>
        <p:spPr>
          <a:xfrm>
            <a:off x="7924800" y="3019215"/>
            <a:ext cx="685800" cy="9431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191000" y="4583508"/>
            <a:ext cx="4038600"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657599" y="3045077"/>
            <a:ext cx="533401" cy="9173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 Box 17"/>
          <p:cNvSpPr txBox="1">
            <a:spLocks noChangeArrowheads="1"/>
          </p:cNvSpPr>
          <p:nvPr/>
        </p:nvSpPr>
        <p:spPr bwMode="auto">
          <a:xfrm>
            <a:off x="982178" y="532814"/>
            <a:ext cx="10210800" cy="1383777"/>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Conceptual Model</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5" name="TextBox 14"/>
          <p:cNvSpPr txBox="1"/>
          <p:nvPr/>
        </p:nvSpPr>
        <p:spPr>
          <a:xfrm>
            <a:off x="4388260" y="2034330"/>
            <a:ext cx="3398636" cy="984885"/>
          </a:xfrm>
          <a:prstGeom prst="rect">
            <a:avLst/>
          </a:prstGeom>
          <a:noFill/>
          <a:ln w="28575">
            <a:solidFill>
              <a:schemeClr val="tx1"/>
            </a:solidFill>
          </a:ln>
        </p:spPr>
        <p:txBody>
          <a:bodyPr wrap="square">
            <a:spAutoFit/>
          </a:bodyPr>
          <a:lstStyle/>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p>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Discount Magnitude</a:t>
            </a:r>
          </a:p>
        </p:txBody>
      </p:sp>
      <p:sp>
        <p:nvSpPr>
          <p:cNvPr id="16" name="TextBox 15"/>
          <p:cNvSpPr txBox="1"/>
          <p:nvPr/>
        </p:nvSpPr>
        <p:spPr>
          <a:xfrm>
            <a:off x="8873143" y="3824356"/>
            <a:ext cx="2564030" cy="984885"/>
          </a:xfrm>
          <a:prstGeom prst="rect">
            <a:avLst/>
          </a:prstGeom>
          <a:noFill/>
          <a:ln w="28575">
            <a:solidFill>
              <a:schemeClr val="tx1"/>
            </a:solidFill>
          </a:ln>
        </p:spPr>
        <p:txBody>
          <a:bodyPr wrap="square">
            <a:spAutoFit/>
          </a:bodyPr>
          <a:lstStyle/>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Consumer</a:t>
            </a:r>
          </a:p>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Reactions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990600" y="475565"/>
            <a:ext cx="10210800" cy="2737994"/>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Pilot Study (N = 200)</a:t>
            </a:r>
          </a:p>
          <a:p>
            <a:pPr algn="l">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Are consumers aware of and use store-level IRPs when encountering an unrestricted price discount?</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5" name="Text Box 17"/>
          <p:cNvSpPr txBox="1">
            <a:spLocks noChangeArrowheads="1"/>
          </p:cNvSpPr>
          <p:nvPr/>
        </p:nvSpPr>
        <p:spPr bwMode="auto">
          <a:xfrm>
            <a:off x="304800" y="3034335"/>
            <a:ext cx="5410200" cy="310732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$5 off promotion </a:t>
            </a: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for a </a:t>
            </a:r>
            <a:r>
              <a:rPr lang="en-US" altLang="zh-CN" sz="2400" b="1" u="sng" dirty="0">
                <a:solidFill>
                  <a:schemeClr val="tx1">
                    <a:lumMod val="75000"/>
                    <a:lumOff val="25000"/>
                  </a:schemeClr>
                </a:solidFill>
                <a:latin typeface="Tahoma" panose="020B0604030504040204" charset="0"/>
                <a:ea typeface="Tahoma" panose="020B0604030504040204" charset="0"/>
                <a:cs typeface="Tahoma" panose="020B0604030504040204" charset="0"/>
              </a:rPr>
              <a:t>grocery store</a:t>
            </a: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Deal Evaluation = 5.39</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7" name="Text Box 17"/>
          <p:cNvSpPr txBox="1">
            <a:spLocks noChangeArrowheads="1"/>
          </p:cNvSpPr>
          <p:nvPr/>
        </p:nvSpPr>
        <p:spPr bwMode="auto">
          <a:xfrm>
            <a:off x="6058525" y="3029338"/>
            <a:ext cx="5410200" cy="310732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$5 off promotion </a:t>
            </a: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for a </a:t>
            </a:r>
            <a:r>
              <a:rPr lang="en-US" altLang="zh-CN" sz="2400" b="1" u="sng" dirty="0">
                <a:solidFill>
                  <a:schemeClr val="tx1">
                    <a:lumMod val="75000"/>
                    <a:lumOff val="25000"/>
                  </a:schemeClr>
                </a:solidFill>
                <a:latin typeface="Tahoma" panose="020B0604030504040204" charset="0"/>
                <a:ea typeface="Tahoma" panose="020B0604030504040204" charset="0"/>
                <a:cs typeface="Tahoma" panose="020B0604030504040204" charset="0"/>
              </a:rPr>
              <a:t>furniture store</a:t>
            </a: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Deal Evaluation = 1.97</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9" name="Text Box 17"/>
          <p:cNvSpPr txBox="1">
            <a:spLocks noChangeArrowheads="1"/>
          </p:cNvSpPr>
          <p:nvPr/>
        </p:nvSpPr>
        <p:spPr bwMode="auto">
          <a:xfrm>
            <a:off x="3390900" y="5767355"/>
            <a:ext cx="5410200" cy="1014445"/>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2400" b="1" i="1" dirty="0">
                <a:solidFill>
                  <a:schemeClr val="tx1">
                    <a:lumMod val="75000"/>
                    <a:lumOff val="25000"/>
                  </a:schemeClr>
                </a:solidFill>
                <a:latin typeface="Tahoma" panose="020B0604030504040204" charset="0"/>
                <a:ea typeface="Tahoma" panose="020B0604030504040204" charset="0"/>
                <a:cs typeface="Tahoma" panose="020B0604030504040204" charset="0"/>
              </a:rPr>
              <a:t>p</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 &lt; .001</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2" name="TextBox 1">
            <a:extLst>
              <a:ext uri="{FF2B5EF4-FFF2-40B4-BE49-F238E27FC236}">
                <a16:creationId xmlns:a16="http://schemas.microsoft.com/office/drawing/2014/main" id="{AA2B2744-6332-898A-460D-55DC1083A2A3}"/>
              </a:ext>
            </a:extLst>
          </p:cNvPr>
          <p:cNvSpPr txBox="1"/>
          <p:nvPr/>
        </p:nvSpPr>
        <p:spPr>
          <a:xfrm>
            <a:off x="2262418" y="4210345"/>
            <a:ext cx="7667164" cy="1023357"/>
          </a:xfrm>
          <a:prstGeom prst="rect">
            <a:avLst/>
          </a:prstGeom>
          <a:noFill/>
        </p:spPr>
        <p:txBody>
          <a:bodyPr wrap="none" rtlCol="0">
            <a:spAutoFit/>
          </a:bodyPr>
          <a:lstStyle/>
          <a:p>
            <a:pPr marL="63500" algn="ctr">
              <a:spcBef>
                <a:spcPts val="265"/>
              </a:spcBef>
              <a:tabLst>
                <a:tab pos="405765" algn="l"/>
                <a:tab pos="406400" algn="l"/>
              </a:tabLst>
            </a:pPr>
            <a:r>
              <a:rPr lang="en-US" altLang="zh-CN" sz="2000" b="1" spc="30" dirty="0">
                <a:solidFill>
                  <a:schemeClr val="tx1">
                    <a:lumMod val="75000"/>
                    <a:lumOff val="25000"/>
                  </a:schemeClr>
                </a:solidFill>
                <a:latin typeface="Tahoma" panose="020B0604030504040204"/>
                <a:cs typeface="Tahoma" panose="020B0604030504040204"/>
              </a:rPr>
              <a:t>“To</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what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extent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do</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you</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think</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this</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offer</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is</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good</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deal?”</a:t>
            </a:r>
            <a:r>
              <a:rPr lang="zh-CN" altLang="en-US" sz="2000" b="1" spc="30" dirty="0">
                <a:solidFill>
                  <a:schemeClr val="tx1">
                    <a:lumMod val="75000"/>
                    <a:lumOff val="25000"/>
                  </a:schemeClr>
                </a:solidFill>
                <a:latin typeface="Tahoma" panose="020B0604030504040204"/>
                <a:cs typeface="Tahoma" panose="020B0604030504040204"/>
              </a:rPr>
              <a:t> </a:t>
            </a:r>
            <a:endParaRPr lang="en-US" altLang="zh-CN" sz="2000" b="1" spc="30" dirty="0">
              <a:solidFill>
                <a:schemeClr val="tx1">
                  <a:lumMod val="75000"/>
                  <a:lumOff val="25000"/>
                </a:schemeClr>
              </a:solidFill>
              <a:latin typeface="Tahoma" panose="020B0604030504040204"/>
              <a:cs typeface="Tahoma" panose="020B0604030504040204"/>
            </a:endParaRPr>
          </a:p>
          <a:p>
            <a:pPr marL="63500" algn="ctr">
              <a:spcBef>
                <a:spcPts val="265"/>
              </a:spcBef>
              <a:tabLst>
                <a:tab pos="405765" algn="l"/>
                <a:tab pos="406400" algn="l"/>
              </a:tabLst>
            </a:pP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(1=</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not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all,</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7</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very</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much)</a:t>
            </a:r>
          </a:p>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95600" y="2532575"/>
            <a:ext cx="6341534" cy="4267200"/>
          </a:xfrm>
          <a:prstGeom prst="rect">
            <a:avLst/>
          </a:prstGeom>
        </p:spPr>
      </p:pic>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3</a:t>
            </a:r>
            <a:endParaRPr sz="1200" dirty="0">
              <a:latin typeface="Tahoma" panose="020B0604030504040204"/>
              <a:ea typeface="Tahoma" panose="020B0604030504040204" charset="0"/>
              <a:cs typeface="Tahoma" panose="020B0604030504040204"/>
            </a:endParaRPr>
          </a:p>
        </p:txBody>
      </p:sp>
      <p:sp>
        <p:nvSpPr>
          <p:cNvPr id="6" name="object 6"/>
          <p:cNvSpPr txBox="1"/>
          <p:nvPr/>
        </p:nvSpPr>
        <p:spPr>
          <a:xfrm>
            <a:off x="2286000" y="1600199"/>
            <a:ext cx="10672172" cy="2798202"/>
          </a:xfrm>
          <a:prstGeom prst="rect">
            <a:avLst/>
          </a:prstGeom>
        </p:spPr>
        <p:txBody>
          <a:bodyPr vert="horz" wrap="square" lIns="0" tIns="12700" rIns="0" bIns="0" rtlCol="0">
            <a:spAutoFit/>
          </a:bodyPr>
          <a:lstStyle/>
          <a:p>
            <a:pPr marL="355600" marR="1741170" indent="-342900">
              <a:spcBef>
                <a:spcPts val="100"/>
              </a:spcBef>
              <a:buFont typeface="Wingdings" pitchFamily="2" charset="2"/>
              <a:buChar char="Ø"/>
              <a:tabLst>
                <a:tab pos="354965" algn="l"/>
                <a:tab pos="355600" algn="l"/>
              </a:tabLst>
            </a:pPr>
            <a:r>
              <a:rPr lang="en-US" altLang="zh-CN" sz="2400" spc="65" dirty="0">
                <a:latin typeface="Tahoma" panose="020B0604030504040204" charset="0"/>
                <a:ea typeface="Tahoma" panose="020B0604030504040204" charset="0"/>
                <a:cs typeface="Tahoma" panose="020B0604030504040204" charset="0"/>
              </a:rPr>
              <a:t>Smoothed mode,</a:t>
            </a:r>
            <a:r>
              <a:rPr lang="zh-CN" altLang="en-US" sz="2400" spc="65" dirty="0">
                <a:latin typeface="Tahoma" panose="020B0604030504040204" charset="0"/>
                <a:ea typeface="Tahoma" panose="020B0604030504040204" charset="0"/>
                <a:cs typeface="Tahoma" panose="020B0604030504040204" charset="0"/>
              </a:rPr>
              <a:t> </a:t>
            </a:r>
            <a:r>
              <a:rPr lang="en-US" altLang="zh-CN" sz="2400" spc="65" dirty="0">
                <a:latin typeface="Tahoma" panose="020B0604030504040204" charset="0"/>
                <a:ea typeface="Tahoma" panose="020B0604030504040204" charset="0"/>
                <a:cs typeface="Tahoma" panose="020B0604030504040204" charset="0"/>
              </a:rPr>
              <a:t>identified using the maximum kernel density estimate</a:t>
            </a:r>
          </a:p>
          <a:p>
            <a:pPr marL="355600" marR="1741170" indent="-342900">
              <a:spcBef>
                <a:spcPts val="100"/>
              </a:spcBef>
              <a:buFont typeface="Tahoma" panose="020B0604030504040204" charset="0"/>
              <a:buChar char=""/>
              <a:tabLst>
                <a:tab pos="354965" algn="l"/>
                <a:tab pos="355600" algn="l"/>
              </a:tabLst>
            </a:pPr>
            <a:endParaRPr lang="en-US" altLang="zh-CN" sz="2400" spc="65" dirty="0">
              <a:latin typeface="Tahoma" panose="020B0604030504040204" charset="0"/>
              <a:ea typeface="Tahoma" panose="020B0604030504040204" charset="0"/>
              <a:cs typeface="Tahoma" panose="020B0604030504040204" charset="0"/>
            </a:endParaRPr>
          </a:p>
          <a:p>
            <a:pPr marL="12700" marR="1741170">
              <a:spcBef>
                <a:spcPts val="100"/>
              </a:spcBef>
              <a:tabLst>
                <a:tab pos="354965" algn="l"/>
                <a:tab pos="355600" algn="l"/>
              </a:tabLst>
            </a:pPr>
            <a:r>
              <a:rPr lang="zh-CN" altLang="en-US" sz="2400" spc="65" dirty="0">
                <a:latin typeface="Tahoma" panose="020B0604030504040204" charset="0"/>
                <a:ea typeface="Tahoma" panose="020B0604030504040204" charset="0"/>
                <a:cs typeface="Tahoma" panose="020B0604030504040204" charset="0"/>
              </a:rPr>
              <a:t>   </a:t>
            </a:r>
            <a:r>
              <a:rPr lang="en-US" altLang="zh-CN" sz="2400" spc="65" dirty="0">
                <a:latin typeface="Tahoma" panose="020B0604030504040204" charset="0"/>
                <a:ea typeface="Tahoma" panose="020B0604030504040204" charset="0"/>
                <a:cs typeface="Tahoma" panose="020B0604030504040204" charset="0"/>
              </a:rPr>
              <a:t>e.g.,</a:t>
            </a:r>
          </a:p>
          <a:p>
            <a:pPr marL="12700" marR="1741170">
              <a:spcBef>
                <a:spcPts val="100"/>
              </a:spcBef>
              <a:tabLst>
                <a:tab pos="354965" algn="l"/>
                <a:tab pos="355600" algn="l"/>
              </a:tabLst>
            </a:pPr>
            <a:endParaRPr lang="en-US" altLang="zh-CN" sz="2000" i="1" spc="65" dirty="0">
              <a:latin typeface="Tahoma" panose="020B0604030504040204" charset="0"/>
              <a:ea typeface="Tahoma" panose="020B0604030504040204" charset="0"/>
              <a:cs typeface="Tahoma" panose="020B0604030504040204" charset="0"/>
            </a:endParaRPr>
          </a:p>
          <a:p>
            <a:pPr marL="355600" marR="1741170" indent="-342900">
              <a:spcBef>
                <a:spcPts val="100"/>
              </a:spcBef>
              <a:buFont typeface="Tahoma" panose="020B0604030504040204" charset="0"/>
              <a:buChar char=""/>
              <a:tabLst>
                <a:tab pos="354965" algn="l"/>
                <a:tab pos="355600" algn="l"/>
              </a:tabLst>
            </a:pPr>
            <a:endParaRPr lang="en-US" altLang="zh-CN" sz="2000" spc="65" dirty="0">
              <a:latin typeface="Tahoma" panose="020B0604030504040204" charset="0"/>
              <a:ea typeface="Tahoma" panose="020B0604030504040204" charset="0"/>
              <a:cs typeface="Tahoma" panose="020B0604030504040204" charset="0"/>
            </a:endParaRPr>
          </a:p>
          <a:p>
            <a:pPr marL="12700" marR="1741170">
              <a:spcBef>
                <a:spcPts val="100"/>
              </a:spcBef>
              <a:tabLst>
                <a:tab pos="354965" algn="l"/>
                <a:tab pos="355600" algn="l"/>
              </a:tabLst>
            </a:pPr>
            <a:endParaRPr lang="en-US" sz="2000" spc="65" dirty="0">
              <a:latin typeface="Tahoma" panose="020B0604030504040204"/>
              <a:ea typeface="Tahoma" panose="020B0604030504040204" charset="0"/>
              <a:cs typeface="Tahoma" panose="020B0604030504040204"/>
            </a:endParaRPr>
          </a:p>
          <a:p>
            <a:pPr marL="355600" marR="1741170" indent="-342900">
              <a:spcBef>
                <a:spcPts val="100"/>
              </a:spcBef>
              <a:buFont typeface="Tahoma" panose="020B0604030504040204" charset="0"/>
              <a:buChar char=""/>
              <a:tabLst>
                <a:tab pos="354965" algn="l"/>
                <a:tab pos="355600" algn="l"/>
              </a:tabLst>
            </a:pPr>
            <a:endParaRPr lang="en-US" sz="2000" spc="65" dirty="0">
              <a:latin typeface="Tahoma" panose="020B0604030504040204"/>
              <a:ea typeface="Tahoma" panose="020B0604030504040204" charset="0"/>
              <a:cs typeface="Tahoma" panose="020B0604030504040204"/>
            </a:endParaRPr>
          </a:p>
        </p:txBody>
      </p:sp>
      <p:sp>
        <p:nvSpPr>
          <p:cNvPr id="7" name="object 5"/>
          <p:cNvSpPr txBox="1">
            <a:spLocks noGrp="1"/>
          </p:cNvSpPr>
          <p:nvPr>
            <p:ph type="title"/>
          </p:nvPr>
        </p:nvSpPr>
        <p:spPr>
          <a:xfrm>
            <a:off x="1963286" y="544004"/>
            <a:ext cx="9161913"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Measuring</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the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Internal</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Reference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Point</a:t>
            </a:r>
            <a:r>
              <a:rPr lang="zh-CN" altLang="en-US" sz="2800" b="1" spc="-15" dirty="0">
                <a:solidFill>
                  <a:schemeClr val="tx1">
                    <a:lumMod val="75000"/>
                    <a:lumOff val="25000"/>
                  </a:schemeClr>
                </a:solidFill>
                <a:latin typeface="+mn-lt"/>
              </a:rPr>
              <a:t> </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(Typical</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Expenditures)</a:t>
            </a:r>
            <a:endParaRPr lang="en-US" sz="2800" b="1" dirty="0">
              <a:solidFill>
                <a:schemeClr val="tx1">
                  <a:lumMod val="75000"/>
                  <a:lumOff val="25000"/>
                </a:schemeClr>
              </a:solidFill>
              <a:latin typeface="+mn-lt"/>
            </a:endParaRPr>
          </a:p>
        </p:txBody>
      </p:sp>
      <p:sp>
        <p:nvSpPr>
          <p:cNvPr id="3" name="TextBox 2">
            <a:extLst>
              <a:ext uri="{FF2B5EF4-FFF2-40B4-BE49-F238E27FC236}">
                <a16:creationId xmlns:a16="http://schemas.microsoft.com/office/drawing/2014/main" id="{E92529E8-56F3-455B-4A91-3C6BBF617230}"/>
              </a:ext>
            </a:extLst>
          </p:cNvPr>
          <p:cNvSpPr txBox="1"/>
          <p:nvPr/>
        </p:nvSpPr>
        <p:spPr>
          <a:xfrm>
            <a:off x="5791200" y="6400800"/>
            <a:ext cx="1981200" cy="369332"/>
          </a:xfrm>
          <a:prstGeom prst="rect">
            <a:avLst/>
          </a:prstGeom>
          <a:solidFill>
            <a:schemeClr val="bg1"/>
          </a:solidFill>
        </p:spPr>
        <p:txBody>
          <a:bodyPr wrap="square" rtlCol="0">
            <a:spAutoFit/>
          </a:bodyPr>
          <a:lstStyle/>
          <a:p>
            <a:r>
              <a:rPr lang="en-US" dirty="0"/>
              <a:t>price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cs typeface="Tahoma" panose="020B0604030504040204"/>
              </a:rPr>
              <a:t>6</a:t>
            </a:r>
            <a:endParaRPr sz="1200" dirty="0">
              <a:ea typeface="Tahoma" panose="020B0604030504040204" charset="0"/>
              <a:cs typeface="Tahoma" panose="020B0604030504040204"/>
            </a:endParaRPr>
          </a:p>
        </p:txBody>
      </p:sp>
      <p:sp>
        <p:nvSpPr>
          <p:cNvPr id="10" name="Rounded Rectangle 9"/>
          <p:cNvSpPr/>
          <p:nvPr/>
        </p:nvSpPr>
        <p:spPr>
          <a:xfrm>
            <a:off x="1600200" y="1000589"/>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1</a:t>
            </a:r>
            <a:r>
              <a:rPr lang="en-US" altLang="zh-CN" sz="2400" dirty="0">
                <a:solidFill>
                  <a:schemeClr val="tx1">
                    <a:lumMod val="75000"/>
                    <a:lumOff val="25000"/>
                  </a:schemeClr>
                </a:solidFill>
                <a:cs typeface="Tahoma" panose="020B0604030504040204" charset="0"/>
              </a:rPr>
              <a:t>a</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2" name="Rounded Rectangle 11"/>
          <p:cNvSpPr/>
          <p:nvPr/>
        </p:nvSpPr>
        <p:spPr>
          <a:xfrm>
            <a:off x="1600200" y="1805530"/>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cs typeface="Tahoma" panose="020B0604030504040204" charset="0"/>
              </a:rPr>
              <a:t>1b</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4" name="Rounded Rectangle 13"/>
          <p:cNvSpPr/>
          <p:nvPr/>
        </p:nvSpPr>
        <p:spPr>
          <a:xfrm>
            <a:off x="1615440" y="2597762"/>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cs typeface="Tahoma" panose="020B0604030504040204" charset="0"/>
              </a:rPr>
              <a:t>2</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8" name="object 5"/>
          <p:cNvSpPr txBox="1">
            <a:spLocks noGrp="1"/>
          </p:cNvSpPr>
          <p:nvPr>
            <p:ph type="title"/>
          </p:nvPr>
        </p:nvSpPr>
        <p:spPr>
          <a:xfrm>
            <a:off x="4419600" y="544567"/>
            <a:ext cx="4114800" cy="456022"/>
          </a:xfrm>
          <a:prstGeom prst="rect">
            <a:avLst/>
          </a:prstGeom>
        </p:spPr>
        <p:txBody>
          <a:bodyPr vert="horz" wrap="square" lIns="0" tIns="12700" rIns="0" bIns="0" rtlCol="0">
            <a:spAutoFit/>
          </a:bodyPr>
          <a:lstStyle/>
          <a:p>
            <a:pPr marL="12700">
              <a:spcBef>
                <a:spcPts val="100"/>
              </a:spcBef>
            </a:pPr>
            <a:r>
              <a:rPr lang="en-US" altLang="zh-CN" sz="3200" b="1" spc="-15" dirty="0">
                <a:solidFill>
                  <a:schemeClr val="tx1">
                    <a:lumMod val="75000"/>
                    <a:lumOff val="25000"/>
                  </a:schemeClr>
                </a:solidFill>
                <a:latin typeface="+mn-lt"/>
              </a:rPr>
              <a:t>Empirical</a:t>
            </a:r>
            <a:r>
              <a:rPr lang="zh-CN" altLang="en-US" sz="3200" b="1" spc="-15" dirty="0">
                <a:solidFill>
                  <a:schemeClr val="tx1">
                    <a:lumMod val="75000"/>
                    <a:lumOff val="25000"/>
                  </a:schemeClr>
                </a:solidFill>
                <a:latin typeface="+mn-lt"/>
              </a:rPr>
              <a:t> </a:t>
            </a:r>
            <a:r>
              <a:rPr lang="en-US" altLang="zh-CN" sz="3200" b="1" spc="-15" dirty="0">
                <a:solidFill>
                  <a:schemeClr val="tx1">
                    <a:lumMod val="75000"/>
                    <a:lumOff val="25000"/>
                  </a:schemeClr>
                </a:solidFill>
                <a:latin typeface="+mn-lt"/>
              </a:rPr>
              <a:t>Overview</a:t>
            </a:r>
            <a:endParaRPr lang="en-US" sz="3200" b="1" dirty="0">
              <a:solidFill>
                <a:schemeClr val="tx1">
                  <a:lumMod val="75000"/>
                  <a:lumOff val="25000"/>
                </a:schemeClr>
              </a:solidFill>
              <a:latin typeface="+mn-lt"/>
            </a:endParaRPr>
          </a:p>
        </p:txBody>
      </p:sp>
      <p:pic>
        <p:nvPicPr>
          <p:cNvPr id="20" name="Picture 19"/>
          <p:cNvPicPr>
            <a:picLocks noChangeAspect="1"/>
          </p:cNvPicPr>
          <p:nvPr/>
        </p:nvPicPr>
        <p:blipFill>
          <a:blip r:embed="rId3"/>
          <a:stretch>
            <a:fillRect/>
          </a:stretch>
        </p:blipFill>
        <p:spPr>
          <a:xfrm>
            <a:off x="8534400" y="168221"/>
            <a:ext cx="1215725" cy="1203747"/>
          </a:xfrm>
          <a:prstGeom prst="rect">
            <a:avLst/>
          </a:prstGeom>
        </p:spPr>
      </p:pic>
      <p:sp>
        <p:nvSpPr>
          <p:cNvPr id="23" name="Rectangle 22"/>
          <p:cNvSpPr/>
          <p:nvPr/>
        </p:nvSpPr>
        <p:spPr>
          <a:xfrm>
            <a:off x="3482872" y="1522369"/>
            <a:ext cx="6287397" cy="434414"/>
          </a:xfrm>
          <a:prstGeom prst="rect">
            <a:avLst/>
          </a:prstGeom>
        </p:spPr>
        <p:txBody>
          <a:bodyPr wrap="squar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Basic</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Effect</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4" name="Rectangle 23"/>
          <p:cNvSpPr/>
          <p:nvPr/>
        </p:nvSpPr>
        <p:spPr>
          <a:xfrm>
            <a:off x="3516600" y="2686589"/>
            <a:ext cx="6287397" cy="434414"/>
          </a:xfrm>
          <a:prstGeom prst="rect">
            <a:avLst/>
          </a:prstGeom>
        </p:spPr>
        <p:txBody>
          <a:bodyPr wrap="squar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Manipulating</a:t>
            </a:r>
            <a:r>
              <a:rPr lang="zh-CN" altLang="en-US" sz="2400" dirty="0">
                <a:solidFill>
                  <a:schemeClr val="tx1">
                    <a:lumMod val="75000"/>
                    <a:lumOff val="25000"/>
                  </a:schemeClr>
                </a:solidFill>
                <a:cs typeface="Tahoma" panose="020B0604030504040204" charset="0"/>
              </a:rPr>
              <a:t> </a:t>
            </a:r>
            <a:r>
              <a:rPr lang="en-CA" altLang="zh-CN" sz="2400" dirty="0">
                <a:solidFill>
                  <a:schemeClr val="tx1">
                    <a:lumMod val="75000"/>
                    <a:lumOff val="25000"/>
                  </a:schemeClr>
                </a:solidFill>
                <a:cs typeface="Tahoma" panose="020B0604030504040204" charset="0"/>
              </a:rPr>
              <a:t>the Reference Point: </a:t>
            </a:r>
            <a:r>
              <a:rPr lang="en-US" altLang="zh-CN" sz="2400" dirty="0">
                <a:solidFill>
                  <a:schemeClr val="tx1">
                    <a:lumMod val="75000"/>
                    <a:lumOff val="25000"/>
                  </a:schemeClr>
                </a:solidFill>
                <a:cs typeface="Tahoma" panose="020B0604030504040204" charset="0"/>
              </a:rPr>
              <a:t>Cutoffs</a:t>
            </a:r>
            <a:r>
              <a:rPr lang="zh-CN" altLang="en-US" sz="2400" dirty="0">
                <a:solidFill>
                  <a:schemeClr val="tx1">
                    <a:lumMod val="75000"/>
                    <a:lumOff val="25000"/>
                  </a:schemeClr>
                </a:solidFill>
                <a:cs typeface="Tahoma" panose="020B0604030504040204" charset="0"/>
              </a:rPr>
              <a:t> </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5" name="Rounded Rectangle 24"/>
          <p:cNvSpPr/>
          <p:nvPr/>
        </p:nvSpPr>
        <p:spPr>
          <a:xfrm>
            <a:off x="1615440" y="3413884"/>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cs typeface="Tahoma" panose="020B0604030504040204" charset="0"/>
              </a:rPr>
              <a:t>3</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6" name="Rectangle 15"/>
          <p:cNvSpPr/>
          <p:nvPr/>
        </p:nvSpPr>
        <p:spPr>
          <a:xfrm>
            <a:off x="3535338" y="5094565"/>
            <a:ext cx="7810728" cy="434414"/>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Attenuating</a:t>
            </a:r>
            <a:r>
              <a:rPr lang="en-CA" altLang="zh-CN" sz="2400" dirty="0">
                <a:solidFill>
                  <a:schemeClr val="tx1">
                    <a:lumMod val="75000"/>
                    <a:lumOff val="25000"/>
                  </a:schemeClr>
                </a:solidFill>
                <a:cs typeface="Tahoma" panose="020B0604030504040204" charset="0"/>
              </a:rPr>
              <a:t> the Reference </a:t>
            </a:r>
            <a:r>
              <a:rPr lang="en-US" altLang="zh-CN" sz="2400" dirty="0">
                <a:solidFill>
                  <a:schemeClr val="tx1">
                    <a:lumMod val="75000"/>
                    <a:lumOff val="25000"/>
                  </a:schemeClr>
                </a:solidFill>
                <a:cs typeface="Tahoma" panose="020B0604030504040204" charset="0"/>
              </a:rPr>
              <a:t>Effect</a:t>
            </a:r>
            <a:r>
              <a:rPr lang="en-CA" altLang="zh-CN" sz="2400" dirty="0">
                <a:solidFill>
                  <a:schemeClr val="tx1">
                    <a:lumMod val="75000"/>
                    <a:lumOff val="25000"/>
                  </a:schemeClr>
                </a:solidFill>
                <a:cs typeface="Tahoma" panose="020B0604030504040204" charset="0"/>
              </a:rPr>
              <a:t>:</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Percentage</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Discount</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7" name="Rounded Rectangle 16">
            <a:extLst>
              <a:ext uri="{FF2B5EF4-FFF2-40B4-BE49-F238E27FC236}">
                <a16:creationId xmlns:a16="http://schemas.microsoft.com/office/drawing/2014/main" id="{9ADB981B-7CF5-BA4F-8FE1-1F9531A9953C}"/>
              </a:ext>
            </a:extLst>
          </p:cNvPr>
          <p:cNvSpPr/>
          <p:nvPr/>
        </p:nvSpPr>
        <p:spPr>
          <a:xfrm>
            <a:off x="1615440" y="4209811"/>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bg2">
                    <a:lumMod val="75000"/>
                  </a:schemeClr>
                </a:solidFill>
                <a:ea typeface="Tahoma" panose="020B0604030504040204" charset="0"/>
                <a:cs typeface="Tahoma" panose="020B0604030504040204" charset="0"/>
              </a:rPr>
              <a:t>Study </a:t>
            </a:r>
            <a:r>
              <a:rPr lang="en-US" altLang="zh-CN" sz="2400" dirty="0">
                <a:solidFill>
                  <a:schemeClr val="bg2">
                    <a:lumMod val="75000"/>
                  </a:schemeClr>
                </a:solidFill>
                <a:ea typeface="Tahoma" panose="020B0604030504040204" charset="0"/>
                <a:cs typeface="Tahoma" panose="020B0604030504040204" charset="0"/>
              </a:rPr>
              <a:t>4</a:t>
            </a:r>
            <a:endParaRPr lang="en-GB" sz="2400" dirty="0">
              <a:solidFill>
                <a:schemeClr val="bg2">
                  <a:lumMod val="75000"/>
                </a:schemeClr>
              </a:solidFill>
              <a:ea typeface="Tahoma" panose="020B0604030504040204" charset="0"/>
              <a:cs typeface="Tahoma" panose="020B0604030504040204" charset="0"/>
            </a:endParaRPr>
          </a:p>
        </p:txBody>
      </p:sp>
      <p:sp>
        <p:nvSpPr>
          <p:cNvPr id="21" name="Rectangle 20">
            <a:extLst>
              <a:ext uri="{FF2B5EF4-FFF2-40B4-BE49-F238E27FC236}">
                <a16:creationId xmlns:a16="http://schemas.microsoft.com/office/drawing/2014/main" id="{23F896D9-1E73-B54F-AFA6-61D57B60BEF2}"/>
              </a:ext>
            </a:extLst>
          </p:cNvPr>
          <p:cNvSpPr/>
          <p:nvPr/>
        </p:nvSpPr>
        <p:spPr>
          <a:xfrm>
            <a:off x="3516600" y="5890492"/>
            <a:ext cx="7629333" cy="434414"/>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Attenuating</a:t>
            </a:r>
            <a:r>
              <a:rPr lang="en-CA" altLang="zh-CN" sz="2400" dirty="0">
                <a:solidFill>
                  <a:schemeClr val="tx1">
                    <a:lumMod val="75000"/>
                    <a:lumOff val="25000"/>
                  </a:schemeClr>
                </a:solidFill>
                <a:cs typeface="Tahoma" panose="020B0604030504040204" charset="0"/>
              </a:rPr>
              <a:t> the Reference </a:t>
            </a:r>
            <a:r>
              <a:rPr lang="en-US" altLang="zh-CN" sz="2400" dirty="0">
                <a:solidFill>
                  <a:schemeClr val="tx1">
                    <a:lumMod val="75000"/>
                    <a:lumOff val="25000"/>
                  </a:schemeClr>
                </a:solidFill>
                <a:cs typeface="Tahoma" panose="020B0604030504040204" charset="0"/>
              </a:rPr>
              <a:t>Effect</a:t>
            </a:r>
            <a:r>
              <a:rPr lang="en-CA" altLang="zh-CN" sz="2400" dirty="0">
                <a:solidFill>
                  <a:schemeClr val="tx1">
                    <a:lumMod val="75000"/>
                    <a:lumOff val="25000"/>
                  </a:schemeClr>
                </a:solidFill>
                <a:cs typeface="Tahoma" panose="020B0604030504040204" charset="0"/>
              </a:rPr>
              <a:t>:</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Category</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Restriction</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2" name="Rounded Rectangle 21">
            <a:extLst>
              <a:ext uri="{FF2B5EF4-FFF2-40B4-BE49-F238E27FC236}">
                <a16:creationId xmlns:a16="http://schemas.microsoft.com/office/drawing/2014/main" id="{E2EA45F1-C56D-024A-86A8-03B8427C0A8A}"/>
              </a:ext>
            </a:extLst>
          </p:cNvPr>
          <p:cNvSpPr/>
          <p:nvPr/>
        </p:nvSpPr>
        <p:spPr>
          <a:xfrm>
            <a:off x="1615440" y="5005738"/>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ea typeface="Tahoma" panose="020B0604030504040204" charset="0"/>
                <a:cs typeface="Tahoma" panose="020B0604030504040204" charset="0"/>
              </a:rPr>
              <a:t>5</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6" name="Rectangle 25">
            <a:extLst>
              <a:ext uri="{FF2B5EF4-FFF2-40B4-BE49-F238E27FC236}">
                <a16:creationId xmlns:a16="http://schemas.microsoft.com/office/drawing/2014/main" id="{FC0727DB-0D25-914B-8580-D6247164B762}"/>
              </a:ext>
            </a:extLst>
          </p:cNvPr>
          <p:cNvSpPr/>
          <p:nvPr/>
        </p:nvSpPr>
        <p:spPr>
          <a:xfrm>
            <a:off x="3535338" y="3489223"/>
            <a:ext cx="8376524" cy="434414"/>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Smaller</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Restricted</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Discount</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vs.</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Larger</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Unrestricted</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Discount</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9" name="Rounded Rectangle 18">
            <a:extLst>
              <a:ext uri="{FF2B5EF4-FFF2-40B4-BE49-F238E27FC236}">
                <a16:creationId xmlns:a16="http://schemas.microsoft.com/office/drawing/2014/main" id="{7DD9A9B8-8E68-744D-9072-B3A32ED364FD}"/>
              </a:ext>
            </a:extLst>
          </p:cNvPr>
          <p:cNvSpPr/>
          <p:nvPr/>
        </p:nvSpPr>
        <p:spPr>
          <a:xfrm>
            <a:off x="1615440" y="5801665"/>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ea typeface="Tahoma" panose="020B0604030504040204" charset="0"/>
                <a:cs typeface="Tahoma" panose="020B0604030504040204" charset="0"/>
              </a:rPr>
              <a:t>6</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7" name="Rectangle 26">
            <a:extLst>
              <a:ext uri="{FF2B5EF4-FFF2-40B4-BE49-F238E27FC236}">
                <a16:creationId xmlns:a16="http://schemas.microsoft.com/office/drawing/2014/main" id="{C2165998-A1EB-C341-B6FB-3BED2FFFFAEE}"/>
              </a:ext>
            </a:extLst>
          </p:cNvPr>
          <p:cNvSpPr/>
          <p:nvPr/>
        </p:nvSpPr>
        <p:spPr>
          <a:xfrm>
            <a:off x="3537521" y="4100753"/>
            <a:ext cx="6250237" cy="806311"/>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bg2">
                    <a:lumMod val="75000"/>
                  </a:schemeClr>
                </a:solidFill>
                <a:ea typeface="Tahoma" panose="020B0604030504040204" charset="0"/>
                <a:cs typeface="Tahoma" panose="020B0604030504040204" charset="0"/>
              </a:rPr>
              <a:t>Alternative</a:t>
            </a:r>
            <a:r>
              <a:rPr lang="zh-CN" altLang="en-US" sz="2400" dirty="0">
                <a:solidFill>
                  <a:schemeClr val="bg2">
                    <a:lumMod val="75000"/>
                  </a:schemeClr>
                </a:solidFill>
                <a:ea typeface="Tahoma" panose="020B0604030504040204" charset="0"/>
                <a:cs typeface="Tahoma" panose="020B0604030504040204" charset="0"/>
              </a:rPr>
              <a:t> </a:t>
            </a:r>
            <a:r>
              <a:rPr lang="en-US" altLang="zh-CN" sz="2400" dirty="0">
                <a:solidFill>
                  <a:schemeClr val="bg2">
                    <a:lumMod val="75000"/>
                  </a:schemeClr>
                </a:solidFill>
                <a:ea typeface="Tahoma" panose="020B0604030504040204" charset="0"/>
                <a:cs typeface="Tahoma" panose="020B0604030504040204" charset="0"/>
              </a:rPr>
              <a:t>Explanation:</a:t>
            </a:r>
            <a:r>
              <a:rPr lang="zh-CN" altLang="en-US" sz="2400" dirty="0">
                <a:solidFill>
                  <a:schemeClr val="bg2">
                    <a:lumMod val="75000"/>
                  </a:schemeClr>
                </a:solidFill>
                <a:ea typeface="Tahoma" panose="020B0604030504040204" charset="0"/>
                <a:cs typeface="Tahoma" panose="020B0604030504040204" charset="0"/>
              </a:rPr>
              <a:t> </a:t>
            </a:r>
            <a:endParaRPr lang="en-US" altLang="zh-CN" sz="2400" dirty="0">
              <a:solidFill>
                <a:schemeClr val="bg2">
                  <a:lumMod val="75000"/>
                </a:schemeClr>
              </a:solidFill>
              <a:ea typeface="Tahoma" panose="020B0604030504040204" charset="0"/>
              <a:cs typeface="Tahoma" panose="020B0604030504040204" charset="0"/>
            </a:endParaRPr>
          </a:p>
          <a:p>
            <a:pPr marL="0" lvl="1" eaLnBrk="0" hangingPunct="0">
              <a:lnSpc>
                <a:spcPts val="2880"/>
              </a:lnSpc>
              <a:buClr>
                <a:srgbClr val="883FA0"/>
              </a:buClr>
              <a:buSzPct val="80000"/>
              <a:defRPr/>
            </a:pPr>
            <a:r>
              <a:rPr lang="en-US" altLang="zh-CN" sz="2400" dirty="0">
                <a:solidFill>
                  <a:schemeClr val="bg2">
                    <a:lumMod val="75000"/>
                  </a:schemeClr>
                </a:solidFill>
                <a:ea typeface="Tahoma" panose="020B0604030504040204" charset="0"/>
                <a:cs typeface="Tahoma" panose="020B0604030504040204" charset="0"/>
              </a:rPr>
              <a:t>Purchase Preconditions Shift Expected Prices</a:t>
            </a:r>
            <a:endParaRPr lang="en-GB" sz="2400" dirty="0">
              <a:solidFill>
                <a:schemeClr val="bg2">
                  <a:lumMod val="75000"/>
                </a:schemeClr>
              </a:solidFill>
              <a:ea typeface="Tahoma" panose="020B0604030504040204" charset="0"/>
              <a:cs typeface="Tahoma" panose="020B0604030504040204" charset="0"/>
            </a:endParaRPr>
          </a:p>
        </p:txBody>
      </p:sp>
      <p:sp>
        <p:nvSpPr>
          <p:cNvPr id="3" name="TextBox 2">
            <a:extLst>
              <a:ext uri="{FF2B5EF4-FFF2-40B4-BE49-F238E27FC236}">
                <a16:creationId xmlns:a16="http://schemas.microsoft.com/office/drawing/2014/main" id="{7E157B4B-F0A2-0FAA-0932-76C96C13D9FF}"/>
              </a:ext>
            </a:extLst>
          </p:cNvPr>
          <p:cNvSpPr txBox="1"/>
          <p:nvPr/>
        </p:nvSpPr>
        <p:spPr>
          <a:xfrm>
            <a:off x="5715000" y="1651004"/>
            <a:ext cx="64770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Pre-registrations, materials, data, and code: </a:t>
            </a:r>
          </a:p>
          <a:p>
            <a:r>
              <a:rPr lang="en-US" sz="1800" u="sng" dirty="0">
                <a:solidFill>
                  <a:srgbClr val="0563C1"/>
                </a:solidFill>
                <a:effectLst/>
                <a:latin typeface="Arial" panose="020B0604020202020204" pitchFamily="34" charset="0"/>
                <a:ea typeface="DengXian" panose="02010600030101010101" pitchFamily="2" charset="-122"/>
                <a:cs typeface="Arial" panose="020B0604020202020204" pitchFamily="34" charset="0"/>
                <a:hlinkClick r:id="rId4"/>
              </a:rPr>
              <a:t>https://osf.io/wc57a/?view_only=7ffdf67fbde94892957830a1d6a90db2</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10</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943300" y="291188"/>
            <a:ext cx="8406307"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1A</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Basic</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(Controlled</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Experiment)</a:t>
            </a:r>
            <a:endParaRPr lang="en-US" sz="2800" b="1" dirty="0">
              <a:solidFill>
                <a:schemeClr val="tx1">
                  <a:lumMod val="75000"/>
                  <a:lumOff val="25000"/>
                </a:schemeClr>
              </a:solidFill>
              <a:latin typeface="+mn-lt"/>
            </a:endParaRPr>
          </a:p>
        </p:txBody>
      </p:sp>
      <p:sp>
        <p:nvSpPr>
          <p:cNvPr id="6" name="object 6"/>
          <p:cNvSpPr txBox="1"/>
          <p:nvPr/>
        </p:nvSpPr>
        <p:spPr>
          <a:xfrm>
            <a:off x="1943300" y="1219200"/>
            <a:ext cx="9144000" cy="8113118"/>
          </a:xfrm>
          <a:prstGeom prst="rect">
            <a:avLst/>
          </a:prstGeom>
        </p:spPr>
        <p:txBody>
          <a:bodyPr vert="horz" wrap="square" lIns="0" tIns="33655" rIns="0" bIns="0" rtlCol="0">
            <a:spAutoFit/>
          </a:bodyPr>
          <a:lstStyle/>
          <a:p>
            <a:pPr marL="406400" indent="-342900">
              <a:lnSpc>
                <a:spcPct val="150000"/>
              </a:lnSpc>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N = 321 U.S. participants from Prolific</a:t>
            </a: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Participants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evaluated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coupon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for</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electronics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store</a:t>
            </a:r>
          </a:p>
          <a:p>
            <a:pPr marL="406400" indent="-342900">
              <a:lnSpc>
                <a:spcPct val="150000"/>
              </a:lnSpc>
              <a:spcBef>
                <a:spcPts val="265"/>
              </a:spcBef>
              <a:buFont typeface="Arial" panose="020B0604020202020204" pitchFamily="3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Between-participants</a:t>
            </a: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1) Unrestricted: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Save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$20</a:t>
            </a: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2) Restricted: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Save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$20</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on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Purchases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above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$40</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752600" y="199828"/>
            <a:ext cx="9309430" cy="5627823"/>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latin typeface="Tahoma" panose="020B0604030504040204"/>
                <a:cs typeface="Tahoma" panose="020B0604030504040204"/>
              </a:rPr>
              <a:t>DV:</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Deal</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Evaluation</a:t>
            </a: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“To</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what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extent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do</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you</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think</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this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offer</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is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good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deal?”</a:t>
            </a:r>
            <a:r>
              <a:rPr lang="zh-CN" altLang="en-US" sz="2800" spc="30" dirty="0">
                <a:solidFill>
                  <a:schemeClr val="tx1">
                    <a:lumMod val="75000"/>
                    <a:lumOff val="25000"/>
                  </a:schemeClr>
                </a:solidFill>
                <a:latin typeface="Tahoma" panose="020B0604030504040204"/>
                <a:cs typeface="Tahoma" panose="020B0604030504040204"/>
              </a:rPr>
              <a:t> </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not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all,</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7</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very</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much)</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2133600" y="2667000"/>
            <a:ext cx="8070177" cy="603235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5.17</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6.06</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1.30</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.97</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F7F9-C6C0-6FDF-A43C-E921441F4A0F}"/>
              </a:ext>
            </a:extLst>
          </p:cNvPr>
          <p:cNvSpPr>
            <a:spLocks noGrp="1"/>
          </p:cNvSpPr>
          <p:nvPr>
            <p:ph type="title"/>
          </p:nvPr>
        </p:nvSpPr>
        <p:spPr/>
        <p:txBody>
          <a:bodyPr/>
          <a:lstStyle/>
          <a:p>
            <a:r>
              <a:rPr lang="en-US" dirty="0"/>
              <a:t>Two papers in one talk. Folly? </a:t>
            </a:r>
          </a:p>
        </p:txBody>
      </p:sp>
      <p:sp>
        <p:nvSpPr>
          <p:cNvPr id="3" name="Content Placeholder 2">
            <a:extLst>
              <a:ext uri="{FF2B5EF4-FFF2-40B4-BE49-F238E27FC236}">
                <a16:creationId xmlns:a16="http://schemas.microsoft.com/office/drawing/2014/main" id="{52C31FF6-E1EE-DD57-8E37-B4F15EC8B76C}"/>
              </a:ext>
            </a:extLst>
          </p:cNvPr>
          <p:cNvSpPr>
            <a:spLocks noGrp="1"/>
          </p:cNvSpPr>
          <p:nvPr>
            <p:ph idx="1"/>
          </p:nvPr>
        </p:nvSpPr>
        <p:spPr/>
        <p:txBody>
          <a:bodyPr/>
          <a:lstStyle/>
          <a:p>
            <a:pPr marL="914400" indent="-914400">
              <a:buNone/>
            </a:pPr>
            <a:r>
              <a:rPr lang="en-US" dirty="0"/>
              <a:t>Du, G. &amp; Hardisty, D. J. (2024). When Do Purchase Precondition Promotions Work? The Role of External Reference Points. </a:t>
            </a:r>
            <a:r>
              <a:rPr lang="en-US" i="1" dirty="0"/>
              <a:t>Working paper</a:t>
            </a:r>
            <a:r>
              <a:rPr lang="en-US" dirty="0"/>
              <a:t>.  </a:t>
            </a:r>
          </a:p>
          <a:p>
            <a:pPr marL="914400" indent="-914400">
              <a:buNone/>
            </a:pPr>
            <a:endParaRPr lang="en-US" dirty="0"/>
          </a:p>
          <a:p>
            <a:pPr marL="914400" indent="-914400">
              <a:buNone/>
            </a:pPr>
            <a:r>
              <a:rPr lang="en-US" dirty="0"/>
              <a:t>Yi, S., Hardisty, D. J., Griffin, D. W., &amp; Allard, T. (2024). The Price That Binds: Perceived Fairness and the Effectiveness of Restricted Price Promotions. </a:t>
            </a:r>
            <a:r>
              <a:rPr lang="en-US" i="1" dirty="0"/>
              <a:t>Working paper</a:t>
            </a:r>
            <a:r>
              <a:rPr lang="en-US" dirty="0"/>
              <a:t>. </a:t>
            </a:r>
          </a:p>
        </p:txBody>
      </p:sp>
    </p:spTree>
    <p:extLst>
      <p:ext uri="{BB962C8B-B14F-4D97-AF65-F5344CB8AC3E}">
        <p14:creationId xmlns:p14="http://schemas.microsoft.com/office/powerpoint/2010/main" val="3390657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8</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943300" y="510905"/>
            <a:ext cx="8406307"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1B</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Basic</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(Facebook Ads)</a:t>
            </a:r>
            <a:endParaRPr lang="en-US" sz="2800" b="1" dirty="0">
              <a:solidFill>
                <a:schemeClr val="tx1">
                  <a:lumMod val="75000"/>
                  <a:lumOff val="25000"/>
                </a:schemeClr>
              </a:solidFill>
              <a:latin typeface="+mn-lt"/>
            </a:endParaRPr>
          </a:p>
        </p:txBody>
      </p:sp>
      <p:pic>
        <p:nvPicPr>
          <p:cNvPr id="14" name="Picture 13"/>
          <p:cNvPicPr>
            <a:picLocks noChangeAspect="1"/>
          </p:cNvPicPr>
          <p:nvPr/>
        </p:nvPicPr>
        <p:blipFill>
          <a:blip r:embed="rId3"/>
          <a:stretch>
            <a:fillRect/>
          </a:stretch>
        </p:blipFill>
        <p:spPr>
          <a:xfrm>
            <a:off x="6477000" y="1534001"/>
            <a:ext cx="3134409" cy="5048048"/>
          </a:xfrm>
          <a:prstGeom prst="rect">
            <a:avLst/>
          </a:prstGeom>
        </p:spPr>
      </p:pic>
      <p:pic>
        <p:nvPicPr>
          <p:cNvPr id="16" name="Picture 15"/>
          <p:cNvPicPr>
            <a:picLocks noChangeAspect="1"/>
          </p:cNvPicPr>
          <p:nvPr/>
        </p:nvPicPr>
        <p:blipFill>
          <a:blip r:embed="rId4"/>
          <a:stretch>
            <a:fillRect/>
          </a:stretch>
        </p:blipFill>
        <p:spPr>
          <a:xfrm>
            <a:off x="2743200" y="1534001"/>
            <a:ext cx="3124200" cy="504804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9</a:t>
            </a:r>
            <a:endParaRPr sz="1200" dirty="0">
              <a:latin typeface="Tahoma" panose="020B0604030504040204"/>
              <a:ea typeface="Tahoma" panose="020B0604030504040204" charset="0"/>
              <a:cs typeface="Tahoma" panose="020B0604030504040204"/>
            </a:endParaRPr>
          </a:p>
        </p:txBody>
      </p:sp>
      <p:pic>
        <p:nvPicPr>
          <p:cNvPr id="14" name="Picture 13"/>
          <p:cNvPicPr>
            <a:picLocks noChangeAspect="1"/>
          </p:cNvPicPr>
          <p:nvPr/>
        </p:nvPicPr>
        <p:blipFill>
          <a:blip r:embed="rId3"/>
          <a:stretch>
            <a:fillRect/>
          </a:stretch>
        </p:blipFill>
        <p:spPr>
          <a:xfrm>
            <a:off x="7086600" y="451670"/>
            <a:ext cx="2397990" cy="3862026"/>
          </a:xfrm>
          <a:prstGeom prst="rect">
            <a:avLst/>
          </a:prstGeom>
        </p:spPr>
      </p:pic>
      <p:pic>
        <p:nvPicPr>
          <p:cNvPr id="16" name="Picture 15"/>
          <p:cNvPicPr>
            <a:picLocks noChangeAspect="1"/>
          </p:cNvPicPr>
          <p:nvPr/>
        </p:nvPicPr>
        <p:blipFill>
          <a:blip r:embed="rId4"/>
          <a:stretch>
            <a:fillRect/>
          </a:stretch>
        </p:blipFill>
        <p:spPr>
          <a:xfrm>
            <a:off x="2514600" y="421965"/>
            <a:ext cx="2408563" cy="3891731"/>
          </a:xfrm>
          <a:prstGeom prst="rect">
            <a:avLst/>
          </a:prstGeom>
        </p:spPr>
      </p:pic>
      <p:sp>
        <p:nvSpPr>
          <p:cNvPr id="7" name="object 6"/>
          <p:cNvSpPr txBox="1"/>
          <p:nvPr/>
        </p:nvSpPr>
        <p:spPr>
          <a:xfrm>
            <a:off x="2060911" y="4533655"/>
            <a:ext cx="8070177" cy="3335400"/>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latin typeface="Tahoma" panose="020B0604030504040204"/>
                <a:cs typeface="Tahoma" panose="020B0604030504040204"/>
              </a:rPr>
              <a:t>CTR</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0.88%</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 CTR</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1.13%</a:t>
            </a:r>
          </a:p>
          <a:p>
            <a:pPr marL="63500" algn="ctr">
              <a:spcBef>
                <a:spcPts val="265"/>
              </a:spcBef>
              <a:tabLst>
                <a:tab pos="405765" algn="l"/>
                <a:tab pos="406400" algn="l"/>
              </a:tabLst>
            </a:pPr>
            <a:r>
              <a:rPr lang="en-US" altLang="zh-CN" sz="2800" b="1" i="1" spc="30" dirty="0">
                <a:solidFill>
                  <a:schemeClr val="tx1">
                    <a:lumMod val="75000"/>
                    <a:lumOff val="25000"/>
                  </a:schemeClr>
                </a:solidFill>
                <a:latin typeface="Tahoma" panose="020B0604030504040204"/>
                <a:cs typeface="Tahoma" panose="020B0604030504040204"/>
              </a:rPr>
              <a:t>p</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&lt;</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.001</a:t>
            </a:r>
          </a:p>
          <a:p>
            <a:pPr marL="63500" algn="ctr">
              <a:lnSpc>
                <a:spcPct val="150000"/>
              </a:lnSpc>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
        <p:nvSpPr>
          <p:cNvPr id="3" name="TextBox 2">
            <a:extLst>
              <a:ext uri="{FF2B5EF4-FFF2-40B4-BE49-F238E27FC236}">
                <a16:creationId xmlns:a16="http://schemas.microsoft.com/office/drawing/2014/main" id="{4835DE07-D457-B834-0F2B-5F4B4D255EF5}"/>
              </a:ext>
            </a:extLst>
          </p:cNvPr>
          <p:cNvSpPr txBox="1"/>
          <p:nvPr/>
        </p:nvSpPr>
        <p:spPr>
          <a:xfrm>
            <a:off x="152400" y="5911224"/>
            <a:ext cx="11658600" cy="923330"/>
          </a:xfrm>
          <a:prstGeom prst="rect">
            <a:avLst/>
          </a:prstGeom>
          <a:noFill/>
        </p:spPr>
        <p:txBody>
          <a:bodyPr wrap="square" rtlCol="0">
            <a:spAutoFit/>
          </a:bodyPr>
          <a:lstStyle/>
          <a:p>
            <a:r>
              <a:rPr lang="en-US" dirty="0"/>
              <a:t>But note: Platform AB Tests are </a:t>
            </a:r>
            <a:r>
              <a:rPr lang="en-US" i="1" dirty="0"/>
              <a:t>NOT</a:t>
            </a:r>
            <a:r>
              <a:rPr lang="en-US" dirty="0"/>
              <a:t> randomized controlled trials</a:t>
            </a:r>
          </a:p>
          <a:p>
            <a:r>
              <a:rPr lang="en-US" dirty="0" err="1"/>
              <a:t>Cornil</a:t>
            </a:r>
            <a:r>
              <a:rPr lang="en-US" dirty="0"/>
              <a:t>, Y., </a:t>
            </a:r>
            <a:r>
              <a:rPr lang="en-US" dirty="0" err="1"/>
              <a:t>Boegershausen</a:t>
            </a:r>
            <a:r>
              <a:rPr lang="en-US" dirty="0"/>
              <a:t>, J., Yi, S., &amp; Hardisty, D. J. (2024). Testing the Digital Frontier: Validity Trade-offs in Platform AB Testing. </a:t>
            </a:r>
            <a:r>
              <a:rPr lang="en-US" i="1" dirty="0"/>
              <a:t>Working paper</a:t>
            </a:r>
            <a:r>
              <a:rPr lang="en-US"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12</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676400" y="276230"/>
            <a:ext cx="9253339"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2</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Manipulating the Reference Point-Cutoff </a:t>
            </a:r>
            <a:endParaRPr lang="en-US" sz="2800" b="1" dirty="0">
              <a:solidFill>
                <a:schemeClr val="tx1">
                  <a:lumMod val="75000"/>
                  <a:lumOff val="25000"/>
                </a:schemeClr>
              </a:solidFill>
              <a:latin typeface="+mn-lt"/>
            </a:endParaRPr>
          </a:p>
        </p:txBody>
      </p:sp>
      <p:sp>
        <p:nvSpPr>
          <p:cNvPr id="6" name="object 6"/>
          <p:cNvSpPr txBox="1"/>
          <p:nvPr/>
        </p:nvSpPr>
        <p:spPr>
          <a:xfrm>
            <a:off x="1981200" y="1282805"/>
            <a:ext cx="9940996" cy="7974619"/>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 = 314</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UBC</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students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Imagine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find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flyer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supermarket</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Between-participants</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Unrestricted:</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“$5 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promotion</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2)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cutoff——below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$15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endParaRPr lang="en-US" altLang="zh-CN" sz="2400" b="1"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3)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High cutoff——above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$45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1037711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12</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676400" y="276230"/>
            <a:ext cx="9253339"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2</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Manipulating the Reference Point-Cutoff </a:t>
            </a:r>
            <a:endParaRPr lang="en-US" sz="2800" b="1" dirty="0">
              <a:solidFill>
                <a:schemeClr val="tx1">
                  <a:lumMod val="75000"/>
                  <a:lumOff val="25000"/>
                </a:schemeClr>
              </a:solidFill>
              <a:latin typeface="+mn-lt"/>
            </a:endParaRPr>
          </a:p>
        </p:txBody>
      </p:sp>
      <p:sp>
        <p:nvSpPr>
          <p:cNvPr id="6" name="object 6"/>
          <p:cNvSpPr txBox="1"/>
          <p:nvPr/>
        </p:nvSpPr>
        <p:spPr>
          <a:xfrm>
            <a:off x="1981200" y="1282805"/>
            <a:ext cx="9940996" cy="7974619"/>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 = 314</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UBC</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students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Imagine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find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flyer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supermarket</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Between-participants</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Unrestricted: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IRP = $30</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“$5 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promotion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b="1" i="1" spc="30" dirty="0">
                <a:solidFill>
                  <a:schemeClr val="tx1">
                    <a:lumMod val="75000"/>
                    <a:lumOff val="25000"/>
                  </a:schemeClr>
                </a:solidFill>
                <a:latin typeface="Tahoma" panose="020B0604030504040204"/>
                <a:cs typeface="Tahoma" panose="020B0604030504040204"/>
              </a:rPr>
              <a:t>Feels like 17</a:t>
            </a:r>
            <a:r>
              <a:rPr lang="en-US" altLang="zh-CN" sz="2400" b="1" i="1" spc="30" dirty="0">
                <a:solidFill>
                  <a:schemeClr val="tx1">
                    <a:lumMod val="75000"/>
                    <a:lumOff val="25000"/>
                  </a:schemeClr>
                </a:solidFill>
                <a:cs typeface="Tahoma" panose="020B0604030504040204"/>
              </a:rPr>
              <a:t>%</a:t>
            </a:r>
            <a:r>
              <a:rPr lang="zh-CN" altLang="en-US" sz="2400" b="1" i="1" spc="30" dirty="0">
                <a:solidFill>
                  <a:schemeClr val="tx1">
                    <a:lumMod val="75000"/>
                    <a:lumOff val="25000"/>
                  </a:schemeClr>
                </a:solidFill>
                <a:cs typeface="Tahoma" panose="020B0604030504040204"/>
              </a:rPr>
              <a:t> </a:t>
            </a:r>
            <a:r>
              <a:rPr lang="en-US" altLang="zh-CN" sz="2400" b="1" i="1" spc="30" dirty="0">
                <a:solidFill>
                  <a:schemeClr val="tx1">
                    <a:lumMod val="75000"/>
                    <a:lumOff val="25000"/>
                  </a:schemeClr>
                </a:solidFill>
                <a:cs typeface="Tahoma" panose="020B0604030504040204"/>
              </a:rPr>
              <a:t>OFF</a:t>
            </a:r>
            <a:r>
              <a:rPr lang="zh-CN" altLang="en-US" sz="2400" b="1" spc="30" dirty="0">
                <a:solidFill>
                  <a:schemeClr val="tx1">
                    <a:lumMod val="75000"/>
                    <a:lumOff val="25000"/>
                  </a:schemeClr>
                </a:solidFill>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2)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cutoff——below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$15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b="1" i="1" spc="30" dirty="0">
                <a:solidFill>
                  <a:schemeClr val="tx1">
                    <a:lumMod val="75000"/>
                    <a:lumOff val="25000"/>
                  </a:schemeClr>
                </a:solidFill>
                <a:latin typeface="Tahoma" panose="020B0604030504040204"/>
                <a:cs typeface="Tahoma" panose="020B0604030504040204"/>
              </a:rPr>
              <a:t>33</a:t>
            </a:r>
            <a:r>
              <a:rPr lang="en-US" altLang="zh-CN" sz="2400" b="1" i="1" spc="30" dirty="0">
                <a:solidFill>
                  <a:schemeClr val="tx1">
                    <a:lumMod val="75000"/>
                    <a:lumOff val="25000"/>
                  </a:schemeClr>
                </a:solidFill>
                <a:cs typeface="Tahoma" panose="020B0604030504040204"/>
              </a:rPr>
              <a:t>%</a:t>
            </a:r>
            <a:r>
              <a:rPr lang="zh-CN" altLang="en-US" sz="2400" b="1" i="1" spc="30" dirty="0">
                <a:solidFill>
                  <a:schemeClr val="tx1">
                    <a:lumMod val="75000"/>
                    <a:lumOff val="25000"/>
                  </a:schemeClr>
                </a:solidFill>
                <a:cs typeface="Tahoma" panose="020B0604030504040204"/>
              </a:rPr>
              <a:t> </a:t>
            </a:r>
            <a:r>
              <a:rPr lang="en-US" altLang="zh-CN" sz="2400" b="1" i="1" spc="30" dirty="0">
                <a:solidFill>
                  <a:schemeClr val="tx1">
                    <a:lumMod val="75000"/>
                    <a:lumOff val="25000"/>
                  </a:schemeClr>
                </a:solidFill>
                <a:cs typeface="Tahoma" panose="020B0604030504040204"/>
              </a:rPr>
              <a:t>OFF</a:t>
            </a:r>
            <a:r>
              <a:rPr lang="zh-CN" altLang="en-US" sz="2400" b="1" spc="30" dirty="0">
                <a:solidFill>
                  <a:schemeClr val="tx1">
                    <a:lumMod val="75000"/>
                    <a:lumOff val="25000"/>
                  </a:schemeClr>
                </a:solidFill>
                <a:cs typeface="Tahoma" panose="020B0604030504040204"/>
              </a:rPr>
              <a:t> </a:t>
            </a:r>
            <a:endParaRPr lang="en-US" altLang="zh-CN" sz="2400" b="1"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3)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High cutoff——above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$45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b="1" i="1" spc="30" dirty="0">
                <a:solidFill>
                  <a:schemeClr val="tx1">
                    <a:lumMod val="75000"/>
                    <a:lumOff val="25000"/>
                  </a:schemeClr>
                </a:solidFill>
                <a:latin typeface="Tahoma" panose="020B0604030504040204"/>
                <a:cs typeface="Tahoma" panose="020B0604030504040204"/>
              </a:rPr>
              <a:t>11</a:t>
            </a:r>
            <a:r>
              <a:rPr lang="en-US" altLang="zh-CN" sz="2400" b="1" i="1" spc="30" dirty="0">
                <a:solidFill>
                  <a:schemeClr val="tx1">
                    <a:lumMod val="75000"/>
                    <a:lumOff val="25000"/>
                  </a:schemeClr>
                </a:solidFill>
                <a:cs typeface="Tahoma" panose="020B0604030504040204"/>
              </a:rPr>
              <a:t>%</a:t>
            </a:r>
            <a:r>
              <a:rPr lang="zh-CN" altLang="en-US" sz="2400" b="1" i="1" spc="30" dirty="0">
                <a:solidFill>
                  <a:schemeClr val="tx1">
                    <a:lumMod val="75000"/>
                    <a:lumOff val="25000"/>
                  </a:schemeClr>
                </a:solidFill>
                <a:cs typeface="Tahoma" panose="020B0604030504040204"/>
              </a:rPr>
              <a:t> </a:t>
            </a:r>
            <a:r>
              <a:rPr lang="en-US" altLang="zh-CN" sz="2400" b="1" i="1" spc="30" dirty="0">
                <a:solidFill>
                  <a:schemeClr val="tx1">
                    <a:lumMod val="75000"/>
                    <a:lumOff val="25000"/>
                  </a:schemeClr>
                </a:solidFill>
                <a:cs typeface="Tahoma" panose="020B0604030504040204"/>
              </a:rPr>
              <a:t>OFF</a:t>
            </a:r>
            <a:r>
              <a:rPr lang="zh-CN" altLang="en-US" sz="2400" b="1" spc="30" dirty="0">
                <a:solidFill>
                  <a:schemeClr val="tx1">
                    <a:lumMod val="75000"/>
                    <a:lumOff val="25000"/>
                  </a:schemeClr>
                </a:solidFill>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24134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14</a:t>
            </a:r>
            <a:endParaRPr sz="1200" dirty="0">
              <a:latin typeface="Tahoma" panose="020B0604030504040204"/>
              <a:ea typeface="Tahoma" panose="020B0604030504040204" charset="0"/>
              <a:cs typeface="Tahoma" panose="020B0604030504040204"/>
            </a:endParaRPr>
          </a:p>
        </p:txBody>
      </p:sp>
      <p:sp>
        <p:nvSpPr>
          <p:cNvPr id="6" name="object 6"/>
          <p:cNvSpPr txBox="1"/>
          <p:nvPr/>
        </p:nvSpPr>
        <p:spPr>
          <a:xfrm>
            <a:off x="990600" y="685800"/>
            <a:ext cx="10591800" cy="722056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Mediator: Perceived</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Magnitude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of</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the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Discount</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opinion,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large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small</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big</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DV: Redemption</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Intention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“How likely are you to visit the supermarket and redeem this coupon?</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unlikely</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likely</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EEA677-A516-1048-B30B-654DD47F3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953125"/>
            <a:ext cx="5191574" cy="5385816"/>
          </a:xfrm>
          <a:prstGeom prst="rect">
            <a:avLst/>
          </a:prstGeom>
        </p:spPr>
      </p:pic>
      <p:sp>
        <p:nvSpPr>
          <p:cNvPr id="6" name="object 6"/>
          <p:cNvSpPr txBox="1"/>
          <p:nvPr/>
        </p:nvSpPr>
        <p:spPr>
          <a:xfrm>
            <a:off x="1828801" y="990600"/>
            <a:ext cx="8157845" cy="595676"/>
          </a:xfrm>
          <a:prstGeom prst="rect">
            <a:avLst/>
          </a:prstGeom>
        </p:spPr>
        <p:txBody>
          <a:bodyPr vert="horz" wrap="square" lIns="0" tIns="33655" rIns="0" bIns="0" rtlCol="0">
            <a:spAutoFit/>
          </a:bodyPr>
          <a:lstStyle/>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
        <p:nvSpPr>
          <p:cNvPr id="11" name="object 6"/>
          <p:cNvSpPr txBox="1"/>
          <p:nvPr/>
        </p:nvSpPr>
        <p:spPr>
          <a:xfrm>
            <a:off x="3443371" y="307126"/>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DV: Redemption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Intention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4" name="Straight Connector 13"/>
          <p:cNvCxnSpPr/>
          <p:nvPr/>
        </p:nvCxnSpPr>
        <p:spPr>
          <a:xfrm>
            <a:off x="3505200"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5200" y="1642798"/>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6482"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43371" y="1205716"/>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 .008 </a:t>
            </a:r>
          </a:p>
        </p:txBody>
      </p:sp>
      <p:cxnSp>
        <p:nvCxnSpPr>
          <p:cNvPr id="27" name="Straight Connector 26"/>
          <p:cNvCxnSpPr/>
          <p:nvPr/>
        </p:nvCxnSpPr>
        <p:spPr>
          <a:xfrm>
            <a:off x="51703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70327" y="1634054"/>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371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118170" y="1175901"/>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&lt; .001 </a:t>
            </a:r>
          </a:p>
        </p:txBody>
      </p:sp>
      <p:sp>
        <p:nvSpPr>
          <p:cNvPr id="32" name="Rectangle 31"/>
          <p:cNvSpPr/>
          <p:nvPr/>
        </p:nvSpPr>
        <p:spPr>
          <a:xfrm>
            <a:off x="7773789" y="2522455"/>
            <a:ext cx="3721936" cy="3385542"/>
          </a:xfrm>
          <a:prstGeom prst="rect">
            <a:avLst/>
          </a:prstGeom>
        </p:spPr>
        <p:txBody>
          <a:bodyPr wrap="square">
            <a:spAutoFit/>
          </a:bodyPr>
          <a:lstStyle/>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Error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Bars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95%</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CI</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One-way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ANOVA:</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F</a:t>
            </a:r>
            <a:r>
              <a:rPr lang="zh-CN" altLang="en-US"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 311) = 37.13 </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p </a:t>
            </a:r>
            <a:r>
              <a:rPr lang="en-US" altLang="zh-CN" sz="2400" spc="30" dirty="0">
                <a:solidFill>
                  <a:schemeClr val="tx1">
                    <a:lumMod val="75000"/>
                    <a:lumOff val="25000"/>
                  </a:schemeClr>
                </a:solidFill>
                <a:latin typeface="Tahoma" panose="020B0604030504040204"/>
                <a:cs typeface="Tahoma" panose="020B0604030504040204"/>
              </a:rPr>
              <a:t>&lt;</a:t>
            </a:r>
            <a:r>
              <a:rPr lang="en-US" altLang="zh-CN"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.001</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
        <p:nvSpPr>
          <p:cNvPr id="20" name="Rectangle 19"/>
          <p:cNvSpPr/>
          <p:nvPr/>
        </p:nvSpPr>
        <p:spPr>
          <a:xfrm>
            <a:off x="2743200" y="5910497"/>
            <a:ext cx="6324600" cy="1315745"/>
          </a:xfrm>
          <a:prstGeom prst="rect">
            <a:avLst/>
          </a:prstGeom>
        </p:spPr>
        <p:txBody>
          <a:bodyPr wrap="square">
            <a:spAutoFit/>
          </a:bodyPr>
          <a:lstStyle/>
          <a:p>
            <a:pPr marL="63500">
              <a:spcBef>
                <a:spcPts val="265"/>
              </a:spcBef>
              <a:tabLst>
                <a:tab pos="405765" algn="l"/>
                <a:tab pos="406400" algn="l"/>
              </a:tabLst>
            </a:pPr>
            <a:r>
              <a:rPr lang="en-US" altLang="zh-CN"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C40A4-02C3-E14A-BE08-B7D824D44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109" y="1068173"/>
            <a:ext cx="5191573" cy="5385816"/>
          </a:xfrm>
          <a:prstGeom prst="rect">
            <a:avLst/>
          </a:prstGeom>
        </p:spPr>
      </p:pic>
      <p:sp>
        <p:nvSpPr>
          <p:cNvPr id="6" name="object 6"/>
          <p:cNvSpPr txBox="1"/>
          <p:nvPr/>
        </p:nvSpPr>
        <p:spPr>
          <a:xfrm>
            <a:off x="1828801" y="990600"/>
            <a:ext cx="8157845" cy="595676"/>
          </a:xfrm>
          <a:prstGeom prst="rect">
            <a:avLst/>
          </a:prstGeom>
        </p:spPr>
        <p:txBody>
          <a:bodyPr vert="horz" wrap="square" lIns="0" tIns="33655" rIns="0" bIns="0" rtlCol="0">
            <a:spAutoFit/>
          </a:bodyPr>
          <a:lstStyle/>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
        <p:nvSpPr>
          <p:cNvPr id="11" name="object 6"/>
          <p:cNvSpPr txBox="1"/>
          <p:nvPr/>
        </p:nvSpPr>
        <p:spPr>
          <a:xfrm>
            <a:off x="2254899" y="374768"/>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Mediator: Perceived</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the</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4" name="Straight Connector 13"/>
          <p:cNvCxnSpPr/>
          <p:nvPr/>
        </p:nvCxnSpPr>
        <p:spPr>
          <a:xfrm>
            <a:off x="3505200"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5200" y="1642798"/>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6482"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47252" y="1249103"/>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&lt; .001 </a:t>
            </a:r>
          </a:p>
        </p:txBody>
      </p:sp>
      <p:cxnSp>
        <p:nvCxnSpPr>
          <p:cNvPr id="27" name="Straight Connector 26"/>
          <p:cNvCxnSpPr/>
          <p:nvPr/>
        </p:nvCxnSpPr>
        <p:spPr>
          <a:xfrm>
            <a:off x="51703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70327" y="1634054"/>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371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078165" y="1222098"/>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&lt; .001 </a:t>
            </a:r>
          </a:p>
        </p:txBody>
      </p:sp>
      <p:sp>
        <p:nvSpPr>
          <p:cNvPr id="32" name="Rectangle 31"/>
          <p:cNvSpPr/>
          <p:nvPr/>
        </p:nvSpPr>
        <p:spPr>
          <a:xfrm>
            <a:off x="7420605" y="1241921"/>
            <a:ext cx="4572000" cy="6894195"/>
          </a:xfrm>
          <a:prstGeom prst="rect">
            <a:avLst/>
          </a:prstGeom>
        </p:spPr>
        <p:txBody>
          <a:bodyPr>
            <a:spAutoFit/>
          </a:bodyPr>
          <a:lstStyle/>
          <a:p>
            <a:pPr marL="63500">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Error</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Bars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CI</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One-way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ANOVA:</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F</a:t>
            </a:r>
            <a:r>
              <a:rPr lang="zh-CN" altLang="en-US"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 311) =</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59.63</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p </a:t>
            </a:r>
            <a:r>
              <a:rPr lang="en-US" altLang="zh-CN" sz="2400" spc="30" dirty="0">
                <a:solidFill>
                  <a:schemeClr val="tx1">
                    <a:lumMod val="75000"/>
                    <a:lumOff val="25000"/>
                  </a:schemeClr>
                </a:solidFill>
                <a:latin typeface="Tahoma" panose="020B0604030504040204"/>
                <a:cs typeface="Tahoma" panose="020B0604030504040204"/>
              </a:rPr>
              <a:t>&lt;</a:t>
            </a:r>
            <a:r>
              <a:rPr lang="en-US" altLang="zh-CN"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.001</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Indirect Effect:</a:t>
            </a:r>
          </a:p>
          <a:p>
            <a:pPr marL="406400" indent="-342900">
              <a:spcBef>
                <a:spcPts val="265"/>
              </a:spcBef>
              <a:buFont typeface="Tahoma" panose="020B0604030504040204" charset="0"/>
              <a:buChar char="•"/>
              <a:tabLst>
                <a:tab pos="405765" algn="l"/>
                <a:tab pos="406400" algn="l"/>
              </a:tabLst>
            </a:pPr>
            <a:r>
              <a:rPr lang="en-US" altLang="zh-CN" sz="2400" spc="30" dirty="0">
                <a:solidFill>
                  <a:schemeClr val="tx1">
                    <a:lumMod val="75000"/>
                    <a:lumOff val="25000"/>
                  </a:schemeClr>
                </a:solidFill>
                <a:cs typeface="Tahoma" panose="020B0604030504040204"/>
              </a:rPr>
              <a:t>low cutoff vs. no restriction      95% CI = [.70, 1.31] </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cs typeface="Tahoma" panose="020B0604030504040204"/>
            </a:endParaRPr>
          </a:p>
          <a:p>
            <a:pPr marL="406400" indent="-342900">
              <a:spcBef>
                <a:spcPts val="265"/>
              </a:spcBef>
              <a:buFont typeface="Tahoma" panose="020B0604030504040204" charset="0"/>
              <a:buChar char="•"/>
              <a:tabLst>
                <a:tab pos="405765" algn="l"/>
                <a:tab pos="406400" algn="l"/>
              </a:tabLst>
            </a:pPr>
            <a:r>
              <a:rPr lang="en-US" altLang="zh-CN" sz="2400" spc="30" dirty="0">
                <a:solidFill>
                  <a:schemeClr val="tx1">
                    <a:lumMod val="75000"/>
                    <a:lumOff val="25000"/>
                  </a:schemeClr>
                </a:solidFill>
                <a:cs typeface="Tahoma" panose="020B0604030504040204"/>
              </a:rPr>
              <a:t>low cutoff vs. high cutoff      </a:t>
            </a:r>
          </a:p>
          <a:p>
            <a:pPr marL="63500">
              <a:spcBef>
                <a:spcPts val="265"/>
              </a:spcBef>
              <a:tabLst>
                <a:tab pos="405765" algn="l"/>
                <a:tab pos="406400" algn="l"/>
              </a:tabLst>
            </a:pP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 CI = [-1.56, -.91]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
        <p:nvSpPr>
          <p:cNvPr id="20" name="Rectangle 19"/>
          <p:cNvSpPr/>
          <p:nvPr/>
        </p:nvSpPr>
        <p:spPr>
          <a:xfrm>
            <a:off x="2743200" y="5910497"/>
            <a:ext cx="6324600" cy="1315745"/>
          </a:xfrm>
          <a:prstGeom prst="rect">
            <a:avLst/>
          </a:prstGeom>
        </p:spPr>
        <p:txBody>
          <a:bodyPr wrap="square">
            <a:spAutoFit/>
          </a:bodyPr>
          <a:lstStyle/>
          <a:p>
            <a:pPr marL="63500">
              <a:spcBef>
                <a:spcPts val="265"/>
              </a:spcBef>
              <a:tabLst>
                <a:tab pos="405765" algn="l"/>
                <a:tab pos="406400" algn="l"/>
              </a:tabLst>
            </a:pPr>
            <a:r>
              <a:rPr lang="en-US" altLang="zh-CN"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Tree>
    <p:extLst>
      <p:ext uri="{BB962C8B-B14F-4D97-AF65-F5344CB8AC3E}">
        <p14:creationId xmlns:p14="http://schemas.microsoft.com/office/powerpoint/2010/main" val="384640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31"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200" y="498699"/>
            <a:ext cx="11277600"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j-lt"/>
              </a:rPr>
              <a:t>Study 3</a:t>
            </a:r>
            <a:br>
              <a:rPr lang="en-US" altLang="zh-CN" sz="2800" b="1" spc="-15"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Smaller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vs.</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Larger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Unrestricted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endParaRPr lang="en-US" sz="2800" b="1" dirty="0">
              <a:solidFill>
                <a:schemeClr val="tx1">
                  <a:lumMod val="75000"/>
                  <a:lumOff val="25000"/>
                </a:schemeClr>
              </a:solidFill>
              <a:latin typeface="+mj-lt"/>
            </a:endParaRPr>
          </a:p>
        </p:txBody>
      </p:sp>
      <p:sp>
        <p:nvSpPr>
          <p:cNvPr id="6" name="object 6"/>
          <p:cNvSpPr txBox="1"/>
          <p:nvPr/>
        </p:nvSpPr>
        <p:spPr>
          <a:xfrm>
            <a:off x="1765582" y="1905000"/>
            <a:ext cx="8660836" cy="6520375"/>
          </a:xfrm>
          <a:prstGeom prst="rect">
            <a:avLst/>
          </a:prstGeom>
        </p:spPr>
        <p:txBody>
          <a:bodyPr vert="horz" wrap="square" lIns="0" tIns="33655" rIns="0" bIns="0" rtlCol="0">
            <a:spAutoFit/>
          </a:bodyPr>
          <a:lstStyle/>
          <a:p>
            <a:pPr marL="63500">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If</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precondition</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acts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an</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ERP</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that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biases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perceptions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of</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discount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magnitude</a:t>
            </a:r>
          </a:p>
          <a:p>
            <a:pPr marL="63500">
              <a:lnSpc>
                <a:spcPct val="150000"/>
              </a:lnSpc>
              <a:spcBef>
                <a:spcPts val="265"/>
              </a:spcBef>
              <a:tabLst>
                <a:tab pos="405765" algn="l"/>
                <a:tab pos="406400" algn="l"/>
              </a:tabLst>
            </a:pPr>
            <a:endParaRPr lang="en-US" altLang="zh-CN" sz="2400" spc="30" dirty="0">
              <a:solidFill>
                <a:schemeClr val="tx1">
                  <a:lumMod val="75000"/>
                  <a:lumOff val="25000"/>
                </a:schemeClr>
              </a:solidFill>
              <a:cs typeface="Tahoma" panose="020B0604030504040204"/>
            </a:endParaRPr>
          </a:p>
          <a:p>
            <a:pPr marL="63500">
              <a:lnSpc>
                <a:spcPct val="150000"/>
              </a:lnSpc>
              <a:spcBef>
                <a:spcPts val="265"/>
              </a:spcBef>
              <a:tabLst>
                <a:tab pos="405765" algn="l"/>
                <a:tab pos="406400" algn="l"/>
              </a:tabLst>
            </a:pP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Consumers may find a restricted price discount that offers a lower dollar discount more attractive than an unrestricted price discount that provides a higher dollar discount</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4287114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200" y="498699"/>
            <a:ext cx="11277600"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j-lt"/>
              </a:rPr>
              <a:t>Study 3</a:t>
            </a:r>
            <a:br>
              <a:rPr lang="en-US" altLang="zh-CN" sz="2800" b="1" spc="-15"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Smaller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vs.</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Larger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Unrestricted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endParaRPr lang="en-US" sz="2800" b="1" dirty="0">
              <a:solidFill>
                <a:schemeClr val="tx1">
                  <a:lumMod val="75000"/>
                  <a:lumOff val="25000"/>
                </a:schemeClr>
              </a:solidFill>
              <a:latin typeface="+mj-lt"/>
            </a:endParaRPr>
          </a:p>
        </p:txBody>
      </p:sp>
      <p:sp>
        <p:nvSpPr>
          <p:cNvPr id="6" name="object 6"/>
          <p:cNvSpPr txBox="1"/>
          <p:nvPr/>
        </p:nvSpPr>
        <p:spPr>
          <a:xfrm>
            <a:off x="2713495" y="1905000"/>
            <a:ext cx="9448800" cy="7243650"/>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N = 601 U.S. participants from Prolific</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Between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Participants: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Supermarket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 Unrestricted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 off</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product” promotion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2) 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 off a $2</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product” </a:t>
            </a:r>
            <a:r>
              <a:rPr lang="en-US" altLang="zh-CN" sz="2800" spc="30" dirty="0">
                <a:solidFill>
                  <a:schemeClr val="tx1">
                    <a:lumMod val="75000"/>
                    <a:lumOff val="25000"/>
                  </a:schemeClr>
                </a:solidFill>
                <a:cs typeface="Tahoma" panose="020B0604030504040204"/>
              </a:rPr>
              <a:t>promotion</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435954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920044" y="685801"/>
            <a:ext cx="8660836" cy="3750386"/>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DV: Redemption</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Intention</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1920044" y="1684668"/>
            <a:ext cx="8070177" cy="6717160"/>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br>
              <a:rPr lang="en-US" altLang="zh-CN" sz="2800" b="1" i="1" spc="30" dirty="0">
                <a:solidFill>
                  <a:schemeClr val="tx1">
                    <a:lumMod val="75000"/>
                    <a:lumOff val="25000"/>
                  </a:schemeClr>
                </a:solidFill>
                <a:latin typeface="Tahoma" panose="020B0604030504040204"/>
                <a:cs typeface="Tahoma" panose="020B0604030504040204"/>
              </a:rPr>
            </a:br>
            <a:r>
              <a:rPr lang="en-US" altLang="zh-CN" sz="2800" b="1" i="1" spc="30" dirty="0">
                <a:solidFill>
                  <a:schemeClr val="tx1">
                    <a:lumMod val="75000"/>
                    <a:lumOff val="25000"/>
                  </a:schemeClr>
                </a:solidFill>
                <a:latin typeface="Tahoma" panose="020B0604030504040204"/>
                <a:cs typeface="Tahoma" panose="020B0604030504040204"/>
              </a:rPr>
              <a:t>				</a:t>
            </a:r>
            <a:r>
              <a:rPr lang="en-US" altLang="zh-CN" sz="2000" spc="30" dirty="0">
                <a:solidFill>
                  <a:schemeClr val="tx1">
                    <a:lumMod val="75000"/>
                    <a:lumOff val="25000"/>
                  </a:schemeClr>
                </a:solidFill>
                <a:latin typeface="Tahoma" panose="020B0604030504040204"/>
                <a:cs typeface="Tahoma" panose="020B0604030504040204"/>
              </a:rPr>
              <a:t>($2 off) 			($1 off a $2 product)</a:t>
            </a: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4.32</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5.23</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1.60</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1.56</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endParaRPr lang="en-US" altLang="zh-CN" sz="28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zh-CN" altLang="en-US" sz="2800" i="1"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Tree>
    <p:extLst>
      <p:ext uri="{BB962C8B-B14F-4D97-AF65-F5344CB8AC3E}">
        <p14:creationId xmlns:p14="http://schemas.microsoft.com/office/powerpoint/2010/main" val="340049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654283" y="3657172"/>
            <a:ext cx="3489423" cy="1938568"/>
          </a:xfrm>
          <a:prstGeom prst="rect">
            <a:avLst/>
          </a:prstGeom>
        </p:spPr>
      </p:pic>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cxnSp>
        <p:nvCxnSpPr>
          <p:cNvPr id="15" name="Straight Connector 14"/>
          <p:cNvCxnSpPr/>
          <p:nvPr/>
        </p:nvCxnSpPr>
        <p:spPr>
          <a:xfrm>
            <a:off x="2189478" y="2813203"/>
            <a:ext cx="7750487"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85800" y="1123683"/>
            <a:ext cx="10757844" cy="1469248"/>
          </a:xfrm>
          <a:prstGeom prst="rect">
            <a:avLst/>
          </a:prstGeom>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When Do Purchase Precondition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Promotions</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Work? </a:t>
            </a: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The Role of External Reference Points</a:t>
            </a:r>
            <a:endParaRPr lang="en-US" sz="3200"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pic>
        <p:nvPicPr>
          <p:cNvPr id="7" name="Picture 6"/>
          <p:cNvPicPr>
            <a:picLocks noChangeAspect="1"/>
          </p:cNvPicPr>
          <p:nvPr/>
        </p:nvPicPr>
        <p:blipFill>
          <a:blip r:embed="rId4"/>
          <a:stretch>
            <a:fillRect/>
          </a:stretch>
        </p:blipFill>
        <p:spPr>
          <a:xfrm>
            <a:off x="5144505" y="5449188"/>
            <a:ext cx="2241923" cy="1262260"/>
          </a:xfrm>
          <a:prstGeom prst="rect">
            <a:avLst/>
          </a:prstGeom>
        </p:spPr>
      </p:pic>
      <p:sp>
        <p:nvSpPr>
          <p:cNvPr id="19" name="Text Box 17"/>
          <p:cNvSpPr txBox="1">
            <a:spLocks noChangeArrowheads="1"/>
          </p:cNvSpPr>
          <p:nvPr/>
        </p:nvSpPr>
        <p:spPr bwMode="auto">
          <a:xfrm>
            <a:off x="4520039" y="5473810"/>
            <a:ext cx="3490857" cy="338554"/>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80000"/>
              </a:lnSpc>
              <a:spcAft>
                <a:spcPts val="1200"/>
              </a:spcAft>
            </a:pPr>
            <a:r>
              <a:rPr lang="en-US" altLang="zh-CN" dirty="0">
                <a:solidFill>
                  <a:schemeClr val="tx1">
                    <a:lumMod val="75000"/>
                    <a:lumOff val="25000"/>
                  </a:schemeClr>
                </a:solidFill>
                <a:latin typeface="Tahoma" panose="020B0604030504040204" charset="0"/>
                <a:ea typeface="Tahoma" panose="020B0604030504040204" charset="0"/>
                <a:cs typeface="Tahoma" panose="020B0604030504040204" charset="0"/>
              </a:rPr>
              <a:t>Funded</a:t>
            </a:r>
            <a:r>
              <a:rPr lang="zh-CN" altLang="en-US"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dirty="0">
                <a:solidFill>
                  <a:schemeClr val="tx1">
                    <a:lumMod val="75000"/>
                    <a:lumOff val="25000"/>
                  </a:schemeClr>
                </a:solidFill>
                <a:latin typeface="Tahoma" panose="020B0604030504040204" charset="0"/>
                <a:ea typeface="Tahoma" panose="020B0604030504040204" charset="0"/>
                <a:cs typeface="Tahoma" panose="020B0604030504040204" charset="0"/>
              </a:rPr>
              <a:t>by</a:t>
            </a:r>
            <a:endParaRPr lang="en-US"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 Box 17">
            <a:extLst>
              <a:ext uri="{FF2B5EF4-FFF2-40B4-BE49-F238E27FC236}">
                <a16:creationId xmlns:a16="http://schemas.microsoft.com/office/drawing/2014/main" id="{41057B8B-1350-2646-847C-D1EDBF72DD7D}"/>
              </a:ext>
            </a:extLst>
          </p:cNvPr>
          <p:cNvSpPr txBox="1">
            <a:spLocks noChangeArrowheads="1"/>
          </p:cNvSpPr>
          <p:nvPr/>
        </p:nvSpPr>
        <p:spPr bwMode="auto">
          <a:xfrm>
            <a:off x="2747766" y="3222065"/>
            <a:ext cx="7035409" cy="65081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tabLst/>
              <a:defRPr kumimoji="0" sz="2000" i="0" u="none" strike="noStrike" cap="none" spc="0" normalizeH="0" baseline="0">
                <a:ln>
                  <a:noFill/>
                </a:ln>
                <a:solidFill>
                  <a:schemeClr val="accent1">
                    <a:lumMod val="75000"/>
                  </a:schemeClr>
                </a:solidFill>
                <a:effectLst/>
                <a:uLnTx/>
                <a:uFillTx/>
                <a:latin typeface="Bookman Old Style" pitchFamily="18" charset="0"/>
                <a:ea typeface="Arial Unicode MS" pitchFamily="34" charset="-128"/>
                <a:cs typeface="Arial Unicode MS" pitchFamily="34" charset="-128"/>
              </a:defRPr>
            </a:lvl1pPr>
          </a:lstStyle>
          <a:p>
            <a:pPr>
              <a:lnSpc>
                <a:spcPct val="150000"/>
              </a:lnSpc>
              <a:spcAft>
                <a:spcPts val="1200"/>
              </a:spcAft>
            </a:pPr>
            <a:r>
              <a:rPr lang="en-US" altLang="zh-CN" sz="2800" dirty="0">
                <a:solidFill>
                  <a:schemeClr val="tx1">
                    <a:lumMod val="75000"/>
                    <a:lumOff val="25000"/>
                  </a:schemeClr>
                </a:solidFill>
                <a:latin typeface="Tahoma" charset="0"/>
                <a:ea typeface="Tahoma" charset="0"/>
                <a:cs typeface="Tahoma" charset="0"/>
              </a:rPr>
              <a:t>Guanzhong</a:t>
            </a:r>
            <a:r>
              <a:rPr lang="zh-CN" altLang="en-US" sz="2800" dirty="0">
                <a:solidFill>
                  <a:schemeClr val="tx1">
                    <a:lumMod val="75000"/>
                    <a:lumOff val="25000"/>
                  </a:schemeClr>
                </a:solidFill>
                <a:latin typeface="Tahoma" charset="0"/>
                <a:ea typeface="Tahoma" charset="0"/>
                <a:cs typeface="Tahoma" charset="0"/>
              </a:rPr>
              <a:t> </a:t>
            </a:r>
            <a:r>
              <a:rPr lang="en-US" altLang="zh-CN" sz="2800" dirty="0">
                <a:solidFill>
                  <a:schemeClr val="tx1">
                    <a:lumMod val="75000"/>
                    <a:lumOff val="25000"/>
                  </a:schemeClr>
                </a:solidFill>
                <a:latin typeface="Tahoma" charset="0"/>
                <a:ea typeface="Tahoma" charset="0"/>
                <a:cs typeface="Tahoma" charset="0"/>
              </a:rPr>
              <a:t>Du</a:t>
            </a:r>
            <a:r>
              <a:rPr lang="zh-CN" altLang="en-US" sz="2800" dirty="0">
                <a:solidFill>
                  <a:schemeClr val="tx1">
                    <a:lumMod val="75000"/>
                    <a:lumOff val="25000"/>
                  </a:schemeClr>
                </a:solidFill>
                <a:latin typeface="Tahoma" charset="0"/>
                <a:ea typeface="Tahoma" charset="0"/>
                <a:cs typeface="Tahoma" charset="0"/>
              </a:rPr>
              <a:t>    </a:t>
            </a:r>
            <a:r>
              <a:rPr lang="en-US" altLang="zh-CN" sz="2800" dirty="0">
                <a:solidFill>
                  <a:schemeClr val="tx1">
                    <a:lumMod val="75000"/>
                    <a:lumOff val="25000"/>
                  </a:schemeClr>
                </a:solidFill>
                <a:latin typeface="Tahoma" charset="0"/>
                <a:ea typeface="Tahoma" charset="0"/>
                <a:cs typeface="Tahoma" charset="0"/>
              </a:rPr>
              <a:t>David</a:t>
            </a:r>
            <a:r>
              <a:rPr lang="zh-CN" altLang="en-US" sz="2800" dirty="0">
                <a:solidFill>
                  <a:schemeClr val="tx1">
                    <a:lumMod val="75000"/>
                    <a:lumOff val="25000"/>
                  </a:schemeClr>
                </a:solidFill>
                <a:latin typeface="Tahoma" charset="0"/>
                <a:ea typeface="Tahoma" charset="0"/>
                <a:cs typeface="Tahoma" charset="0"/>
              </a:rPr>
              <a:t> </a:t>
            </a:r>
            <a:r>
              <a:rPr lang="en-US" altLang="zh-CN" sz="2800" dirty="0">
                <a:solidFill>
                  <a:schemeClr val="tx1">
                    <a:lumMod val="75000"/>
                    <a:lumOff val="25000"/>
                  </a:schemeClr>
                </a:solidFill>
                <a:latin typeface="Tahoma" charset="0"/>
                <a:ea typeface="Tahoma" charset="0"/>
                <a:cs typeface="Tahoma" charset="0"/>
              </a:rPr>
              <a:t>Hardisty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920044" y="685801"/>
            <a:ext cx="8660836" cy="4158190"/>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Mediator: Perceived</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Discount</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Magnitude</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($2 off) 			($1 off a $2 product)</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2215373" y="1600200"/>
            <a:ext cx="8070177" cy="603235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3.82</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5.50</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1.35</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1.34</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5" name="object 6">
            <a:extLst>
              <a:ext uri="{FF2B5EF4-FFF2-40B4-BE49-F238E27FC236}">
                <a16:creationId xmlns:a16="http://schemas.microsoft.com/office/drawing/2014/main" id="{3DDF62A6-A900-9348-BD49-0455DA2D1FF6}"/>
              </a:ext>
            </a:extLst>
          </p:cNvPr>
          <p:cNvSpPr txBox="1"/>
          <p:nvPr/>
        </p:nvSpPr>
        <p:spPr>
          <a:xfrm>
            <a:off x="2057400" y="5314423"/>
            <a:ext cx="8660836" cy="183447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Mediation</a:t>
            </a:r>
          </a:p>
          <a:p>
            <a:pPr marL="63500" algn="ctr">
              <a:lnSpc>
                <a:spcPct val="150000"/>
              </a:lnSpc>
              <a:spcBef>
                <a:spcPts val="265"/>
              </a:spcBef>
              <a:tabLst>
                <a:tab pos="405765" algn="l"/>
                <a:tab pos="406400" algn="l"/>
              </a:tabLst>
            </a:pPr>
            <a:r>
              <a:rPr lang="en-US" altLang="zh-CN" sz="2800" spc="30" dirty="0">
                <a:solidFill>
                  <a:schemeClr val="tx1">
                    <a:lumMod val="75000"/>
                    <a:lumOff val="25000"/>
                  </a:schemeClr>
                </a:solidFill>
                <a:latin typeface="+mj-lt"/>
                <a:cs typeface="Tahoma" panose="020B0604030504040204"/>
              </a:rPr>
              <a:t>Indirect effect</a:t>
            </a:r>
            <a:r>
              <a:rPr lang="zh-CN" altLang="en-US" sz="2800" spc="30" dirty="0">
                <a:solidFill>
                  <a:schemeClr val="tx1">
                    <a:lumMod val="75000"/>
                    <a:lumOff val="25000"/>
                  </a:schemeClr>
                </a:solidFill>
                <a:latin typeface="+mj-lt"/>
                <a:cs typeface="Tahoma" panose="020B0604030504040204"/>
              </a:rPr>
              <a:t> </a:t>
            </a:r>
            <a:r>
              <a:rPr lang="el-GR" altLang="zh-CN" sz="2800" spc="30" dirty="0">
                <a:solidFill>
                  <a:schemeClr val="tx1">
                    <a:lumMod val="75000"/>
                    <a:lumOff val="25000"/>
                  </a:schemeClr>
                </a:solidFill>
                <a:latin typeface="+mj-lt"/>
                <a:cs typeface="Tahoma" panose="020B0604030504040204"/>
              </a:rPr>
              <a:t>= 1.08, </a:t>
            </a:r>
            <a:r>
              <a:rPr lang="en-US" altLang="zh-CN" sz="2800" spc="30" dirty="0">
                <a:solidFill>
                  <a:schemeClr val="tx1">
                    <a:lumMod val="75000"/>
                    <a:lumOff val="25000"/>
                  </a:schemeClr>
                </a:solidFill>
                <a:latin typeface="+mj-lt"/>
                <a:cs typeface="Tahoma" panose="020B0604030504040204"/>
              </a:rPr>
              <a:t>95% CI = [.89, 1.27]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p:txBody>
      </p:sp>
    </p:spTree>
    <p:extLst>
      <p:ext uri="{BB962C8B-B14F-4D97-AF65-F5344CB8AC3E}">
        <p14:creationId xmlns:p14="http://schemas.microsoft.com/office/powerpoint/2010/main" val="391550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200" y="381000"/>
            <a:ext cx="11277600" cy="1564018"/>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j-lt"/>
              </a:rPr>
              <a:t>Study 4</a:t>
            </a:r>
            <a:br>
              <a:rPr lang="en-US" altLang="zh-CN" sz="2800" b="1" spc="-15"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Alternative Explanation: </a:t>
            </a:r>
            <a:br>
              <a:rPr lang="en-US" altLang="zh-CN" sz="2800" b="1"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Purchase Preconditions Shift Expected Prices</a:t>
            </a:r>
            <a:br>
              <a:rPr lang="en-US" altLang="zh-CN" sz="2800" b="1" dirty="0">
                <a:solidFill>
                  <a:schemeClr val="tx1">
                    <a:lumMod val="75000"/>
                    <a:lumOff val="25000"/>
                  </a:schemeClr>
                </a:solidFill>
                <a:latin typeface="+mj-lt"/>
              </a:rPr>
            </a:br>
            <a:endParaRPr lang="en-US" sz="2800" b="1" dirty="0">
              <a:solidFill>
                <a:schemeClr val="tx1">
                  <a:lumMod val="75000"/>
                  <a:lumOff val="25000"/>
                </a:schemeClr>
              </a:solidFill>
              <a:latin typeface="+mj-lt"/>
            </a:endParaRPr>
          </a:p>
        </p:txBody>
      </p:sp>
      <p:sp>
        <p:nvSpPr>
          <p:cNvPr id="6" name="object 6"/>
          <p:cNvSpPr txBox="1"/>
          <p:nvPr/>
        </p:nvSpPr>
        <p:spPr>
          <a:xfrm>
            <a:off x="2756115" y="2133600"/>
            <a:ext cx="9448800" cy="683584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N = 1,002 U.S. participants from Prolific</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Between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Participants: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Grocery</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Store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 Unrestricted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 off” promotion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2) 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“$2 off</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a</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purchase</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above</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$4” promotion</a:t>
            </a:r>
            <a:r>
              <a:rPr lang="en-US" altLang="zh-CN" sz="2400" spc="30" dirty="0">
                <a:solidFill>
                  <a:schemeClr val="tx1">
                    <a:lumMod val="75000"/>
                    <a:lumOff val="25000"/>
                  </a:schemeClr>
                </a:solidFill>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1536779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922966" y="387833"/>
            <a:ext cx="9126034" cy="5158463"/>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Deal</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Evaluation</a:t>
            </a:r>
          </a:p>
          <a:p>
            <a:pPr marL="63500" algn="ctr">
              <a:spcBef>
                <a:spcPts val="265"/>
              </a:spcBef>
              <a:tabLst>
                <a:tab pos="405765" algn="l"/>
                <a:tab pos="406400" algn="l"/>
              </a:tabLst>
            </a:pPr>
            <a:endParaRPr lang="en-US" altLang="zh-CN" sz="2800" b="1" spc="30" dirty="0">
              <a:solidFill>
                <a:schemeClr val="tx1">
                  <a:lumMod val="75000"/>
                  <a:lumOff val="25000"/>
                </a:schemeClr>
              </a:solidFill>
              <a:latin typeface="Tahoma" panose="020B0604030504040204"/>
              <a:cs typeface="Tahoma" panose="020B0604030504040204"/>
            </a:endParaRPr>
          </a:p>
          <a:p>
            <a:pPr marL="63500" algn="ctr">
              <a:spcBef>
                <a:spcPts val="265"/>
              </a:spcBef>
              <a:tabLst>
                <a:tab pos="405765" algn="l"/>
                <a:tab pos="406400" algn="l"/>
              </a:tabLst>
            </a:pP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“To</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what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extent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do</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you</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think</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this</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offer</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is</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good</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deal?”</a:t>
            </a:r>
            <a:r>
              <a:rPr lang="zh-CN" altLang="en-US" sz="2800" spc="30" dirty="0">
                <a:solidFill>
                  <a:schemeClr val="tx1">
                    <a:lumMod val="75000"/>
                    <a:lumOff val="25000"/>
                  </a:schemeClr>
                </a:solidFill>
                <a:latin typeface="+mj-lt"/>
                <a:cs typeface="Tahoma" panose="020B0604030504040204"/>
              </a:rPr>
              <a:t> </a:t>
            </a:r>
            <a:endParaRPr lang="en-US" altLang="zh-CN" sz="2800" spc="30" dirty="0">
              <a:solidFill>
                <a:schemeClr val="tx1">
                  <a:lumMod val="75000"/>
                  <a:lumOff val="25000"/>
                </a:schemeClr>
              </a:solidFill>
              <a:latin typeface="+mj-lt"/>
              <a:cs typeface="Tahoma" panose="020B0604030504040204"/>
            </a:endParaRPr>
          </a:p>
          <a:p>
            <a:pPr marL="63500" algn="ctr">
              <a:spcBef>
                <a:spcPts val="265"/>
              </a:spcBef>
              <a:tabLst>
                <a:tab pos="405765" algn="l"/>
                <a:tab pos="406400" algn="l"/>
              </a:tabLst>
            </a:pP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(1=</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not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all,</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7</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very</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much)</a:t>
            </a: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2218296" y="2961006"/>
            <a:ext cx="8070177" cy="603235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4.86</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6.20</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1.41</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.99</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Tree>
    <p:extLst>
      <p:ext uri="{BB962C8B-B14F-4D97-AF65-F5344CB8AC3E}">
        <p14:creationId xmlns:p14="http://schemas.microsoft.com/office/powerpoint/2010/main" val="3207666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11</a:t>
            </a:r>
            <a:endParaRPr sz="1200" dirty="0">
              <a:latin typeface="Tahoma" panose="020B0604030504040204"/>
              <a:ea typeface="Tahoma" panose="020B0604030504040204" charset="0"/>
              <a:cs typeface="Tahoma" panose="020B0604030504040204"/>
            </a:endParaRPr>
          </a:p>
        </p:txBody>
      </p:sp>
      <p:pic>
        <p:nvPicPr>
          <p:cNvPr id="5" name="Picture 4">
            <a:extLst>
              <a:ext uri="{FF2B5EF4-FFF2-40B4-BE49-F238E27FC236}">
                <a16:creationId xmlns:a16="http://schemas.microsoft.com/office/drawing/2014/main" id="{8790BAD0-98DA-754A-A786-BDCCD09F673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54662" y="1781614"/>
            <a:ext cx="8991600" cy="4495800"/>
          </a:xfrm>
          <a:prstGeom prst="rect">
            <a:avLst/>
          </a:prstGeom>
        </p:spPr>
      </p:pic>
      <p:sp>
        <p:nvSpPr>
          <p:cNvPr id="7" name="object 6">
            <a:extLst>
              <a:ext uri="{FF2B5EF4-FFF2-40B4-BE49-F238E27FC236}">
                <a16:creationId xmlns:a16="http://schemas.microsoft.com/office/drawing/2014/main" id="{7AB5FC93-A79A-0D43-B8B3-19A93660EBBB}"/>
              </a:ext>
            </a:extLst>
          </p:cNvPr>
          <p:cNvSpPr txBox="1"/>
          <p:nvPr/>
        </p:nvSpPr>
        <p:spPr>
          <a:xfrm>
            <a:off x="1920044" y="685801"/>
            <a:ext cx="8660836" cy="1157368"/>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Distribution</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Builder</a:t>
            </a:r>
            <a:endParaRPr lang="en-US" altLang="zh-CN" sz="2800" b="1" spc="30" dirty="0">
              <a:solidFill>
                <a:schemeClr val="tx1">
                  <a:lumMod val="75000"/>
                  <a:lumOff val="25000"/>
                </a:schemeClr>
              </a:solidFill>
              <a:latin typeface="Tahoma" panose="020B0604030504040204"/>
              <a:cs typeface="Tahoma" panose="020B0604030504040204"/>
            </a:endParaRPr>
          </a:p>
          <a:p>
            <a:pPr marL="63500" algn="ctr">
              <a:spcBef>
                <a:spcPts val="265"/>
              </a:spcBef>
              <a:tabLst>
                <a:tab pos="405765" algn="l"/>
                <a:tab pos="406400" algn="l"/>
              </a:tabLst>
            </a:pPr>
            <a:r>
              <a:rPr lang="en-US" altLang="zh-CN" sz="2000" spc="30" dirty="0">
                <a:solidFill>
                  <a:schemeClr val="tx1">
                    <a:lumMod val="75000"/>
                    <a:lumOff val="25000"/>
                  </a:schemeClr>
                </a:solidFill>
                <a:cs typeface="Tahoma" panose="020B0604030504040204"/>
              </a:rPr>
              <a:t>(Goldstein and Rothschild 2014)</a:t>
            </a: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p:txBody>
      </p:sp>
    </p:spTree>
    <p:extLst>
      <p:ext uri="{BB962C8B-B14F-4D97-AF65-F5344CB8AC3E}">
        <p14:creationId xmlns:p14="http://schemas.microsoft.com/office/powerpoint/2010/main" val="3548365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11</a:t>
            </a:r>
            <a:endParaRPr sz="1200" dirty="0">
              <a:latin typeface="Tahoma" panose="020B0604030504040204"/>
              <a:ea typeface="Tahoma" panose="020B0604030504040204" charset="0"/>
              <a:cs typeface="Tahoma" panose="020B0604030504040204"/>
            </a:endParaRPr>
          </a:p>
        </p:txBody>
      </p:sp>
      <p:sp>
        <p:nvSpPr>
          <p:cNvPr id="7" name="object 6">
            <a:extLst>
              <a:ext uri="{FF2B5EF4-FFF2-40B4-BE49-F238E27FC236}">
                <a16:creationId xmlns:a16="http://schemas.microsoft.com/office/drawing/2014/main" id="{7AB5FC93-A79A-0D43-B8B3-19A93660EBBB}"/>
              </a:ext>
            </a:extLst>
          </p:cNvPr>
          <p:cNvSpPr txBox="1"/>
          <p:nvPr/>
        </p:nvSpPr>
        <p:spPr>
          <a:xfrm>
            <a:off x="1688770" y="276230"/>
            <a:ext cx="8660836" cy="464871"/>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Averaged</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Distribution</a:t>
            </a:r>
            <a:endParaRPr lang="en-US" altLang="zh-CN" sz="2800" b="1" spc="30" dirty="0">
              <a:solidFill>
                <a:schemeClr val="tx1">
                  <a:lumMod val="75000"/>
                  <a:lumOff val="25000"/>
                </a:schemeClr>
              </a:solidFill>
              <a:latin typeface="Tahoma" panose="020B0604030504040204"/>
              <a:cs typeface="Tahoma" panose="020B0604030504040204"/>
            </a:endParaRPr>
          </a:p>
        </p:txBody>
      </p:sp>
      <p:pic>
        <p:nvPicPr>
          <p:cNvPr id="8" name="Picture 7">
            <a:extLst>
              <a:ext uri="{FF2B5EF4-FFF2-40B4-BE49-F238E27FC236}">
                <a16:creationId xmlns:a16="http://schemas.microsoft.com/office/drawing/2014/main" id="{CC39343E-25B8-184F-ADD4-2DFE3521A38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05000" y="877036"/>
            <a:ext cx="10820400" cy="5791200"/>
          </a:xfrm>
          <a:prstGeom prst="rect">
            <a:avLst/>
          </a:prstGeom>
        </p:spPr>
      </p:pic>
      <p:sp>
        <p:nvSpPr>
          <p:cNvPr id="9" name="object 6">
            <a:extLst>
              <a:ext uri="{FF2B5EF4-FFF2-40B4-BE49-F238E27FC236}">
                <a16:creationId xmlns:a16="http://schemas.microsoft.com/office/drawing/2014/main" id="{5053ABFF-EADE-0045-B827-2847D6FC3B39}"/>
              </a:ext>
            </a:extLst>
          </p:cNvPr>
          <p:cNvSpPr txBox="1"/>
          <p:nvPr/>
        </p:nvSpPr>
        <p:spPr>
          <a:xfrm>
            <a:off x="6172200" y="1371600"/>
            <a:ext cx="5791200" cy="4621458"/>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Two One-Sided Tests (TOST) Procedure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en-US" altLang="zh-CN" sz="2400" spc="30" dirty="0" err="1">
                <a:solidFill>
                  <a:schemeClr val="tx1">
                    <a:lumMod val="75000"/>
                    <a:lumOff val="25000"/>
                  </a:schemeClr>
                </a:solidFill>
                <a:cs typeface="Tahoma" panose="020B0604030504040204"/>
              </a:rPr>
              <a:t>Lakens</a:t>
            </a:r>
            <a:r>
              <a:rPr lang="en-US" altLang="zh-CN" sz="2400" spc="30" dirty="0">
                <a:solidFill>
                  <a:schemeClr val="tx1">
                    <a:lumMod val="75000"/>
                    <a:lumOff val="25000"/>
                  </a:schemeClr>
                </a:solidFill>
                <a:cs typeface="Tahoma" panose="020B0604030504040204"/>
              </a:rPr>
              <a:t> 2017)</a:t>
            </a:r>
            <a:endParaRPr lang="en-US" altLang="zh-CN" sz="24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Comparison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against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i="1" spc="30" dirty="0">
                <a:solidFill>
                  <a:schemeClr val="tx1">
                    <a:lumMod val="75000"/>
                    <a:lumOff val="25000"/>
                  </a:schemeClr>
                </a:solidFill>
                <a:latin typeface="Tahoma" panose="020B0604030504040204"/>
                <a:cs typeface="Tahoma" panose="020B0604030504040204"/>
              </a:rPr>
              <a:t>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0.2</a:t>
            </a:r>
          </a:p>
          <a:p>
            <a:pPr marL="63500" algn="ctr">
              <a:lnSpc>
                <a:spcPct val="150000"/>
              </a:lnSpc>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1)</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Distribution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means:</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significantly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equivalent</a:t>
            </a: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Distribution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standard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deviations:</a:t>
            </a:r>
          </a:p>
          <a:p>
            <a:pPr marL="63500" algn="ctr">
              <a:lnSpc>
                <a:spcPct val="150000"/>
              </a:lnSpc>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significantly</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equivalent</a:t>
            </a:r>
          </a:p>
        </p:txBody>
      </p:sp>
    </p:spTree>
    <p:extLst>
      <p:ext uri="{BB962C8B-B14F-4D97-AF65-F5344CB8AC3E}">
        <p14:creationId xmlns:p14="http://schemas.microsoft.com/office/powerpoint/2010/main" val="2390071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11</a:t>
            </a:r>
            <a:endParaRPr sz="1200" dirty="0">
              <a:latin typeface="Tahoma" panose="020B0604030504040204"/>
              <a:ea typeface="Tahoma" panose="020B0604030504040204" charset="0"/>
              <a:cs typeface="Tahoma" panose="020B0604030504040204"/>
            </a:endParaRPr>
          </a:p>
        </p:txBody>
      </p:sp>
      <p:sp>
        <p:nvSpPr>
          <p:cNvPr id="7" name="object 6">
            <a:extLst>
              <a:ext uri="{FF2B5EF4-FFF2-40B4-BE49-F238E27FC236}">
                <a16:creationId xmlns:a16="http://schemas.microsoft.com/office/drawing/2014/main" id="{7AB5FC93-A79A-0D43-B8B3-19A93660EBBB}"/>
              </a:ext>
            </a:extLst>
          </p:cNvPr>
          <p:cNvSpPr txBox="1"/>
          <p:nvPr/>
        </p:nvSpPr>
        <p:spPr>
          <a:xfrm>
            <a:off x="1688770" y="276230"/>
            <a:ext cx="8660836" cy="464871"/>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Averaged</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Distribution</a:t>
            </a:r>
            <a:endParaRPr lang="en-US" altLang="zh-CN" sz="2800" b="1" spc="30" dirty="0">
              <a:solidFill>
                <a:schemeClr val="tx1">
                  <a:lumMod val="75000"/>
                  <a:lumOff val="25000"/>
                </a:schemeClr>
              </a:solidFill>
              <a:latin typeface="Tahoma" panose="020B0604030504040204"/>
              <a:cs typeface="Tahoma" panose="020B0604030504040204"/>
            </a:endParaRPr>
          </a:p>
        </p:txBody>
      </p:sp>
      <p:pic>
        <p:nvPicPr>
          <p:cNvPr id="8" name="Picture 7">
            <a:extLst>
              <a:ext uri="{FF2B5EF4-FFF2-40B4-BE49-F238E27FC236}">
                <a16:creationId xmlns:a16="http://schemas.microsoft.com/office/drawing/2014/main" id="{CC39343E-25B8-184F-ADD4-2DFE3521A38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05000" y="877036"/>
            <a:ext cx="10820400" cy="5791200"/>
          </a:xfrm>
          <a:prstGeom prst="rect">
            <a:avLst/>
          </a:prstGeom>
        </p:spPr>
      </p:pic>
      <p:sp>
        <p:nvSpPr>
          <p:cNvPr id="9" name="object 6">
            <a:extLst>
              <a:ext uri="{FF2B5EF4-FFF2-40B4-BE49-F238E27FC236}">
                <a16:creationId xmlns:a16="http://schemas.microsoft.com/office/drawing/2014/main" id="{5053ABFF-EADE-0045-B827-2847D6FC3B39}"/>
              </a:ext>
            </a:extLst>
          </p:cNvPr>
          <p:cNvSpPr txBox="1"/>
          <p:nvPr/>
        </p:nvSpPr>
        <p:spPr>
          <a:xfrm>
            <a:off x="6172200" y="2825229"/>
            <a:ext cx="5791200" cy="2805576"/>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Comparison</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of</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the number of products allocated to each of the 10 brackets across conditions</a:t>
            </a:r>
          </a:p>
          <a:p>
            <a:pPr marL="63500" algn="ctr">
              <a:lnSpc>
                <a:spcPct val="150000"/>
              </a:lnSpc>
              <a:spcBef>
                <a:spcPts val="265"/>
              </a:spcBef>
              <a:tabLst>
                <a:tab pos="405765" algn="l"/>
                <a:tab pos="406400" algn="l"/>
              </a:tabLst>
            </a:pPr>
            <a:endParaRPr lang="en-US" altLang="zh-CN" sz="2400" spc="30" dirty="0">
              <a:solidFill>
                <a:schemeClr val="tx1">
                  <a:lumMod val="75000"/>
                  <a:lumOff val="25000"/>
                </a:schemeClr>
              </a:solidFill>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All </a:t>
            </a:r>
            <a:r>
              <a:rPr lang="en-US" altLang="zh-CN" sz="2400" i="1" spc="30" dirty="0">
                <a:solidFill>
                  <a:schemeClr val="tx1">
                    <a:lumMod val="75000"/>
                    <a:lumOff val="25000"/>
                  </a:schemeClr>
                </a:solidFill>
                <a:cs typeface="Tahoma" panose="020B0604030504040204"/>
              </a:rPr>
              <a:t>p</a:t>
            </a:r>
            <a:r>
              <a:rPr lang="en-US" altLang="zh-CN" sz="2400" spc="30" dirty="0">
                <a:solidFill>
                  <a:schemeClr val="tx1">
                    <a:lumMod val="75000"/>
                    <a:lumOff val="25000"/>
                  </a:schemeClr>
                </a:solidFill>
                <a:cs typeface="Tahoma" panose="020B0604030504040204"/>
              </a:rPr>
              <a:t> values &gt; .14</a:t>
            </a:r>
          </a:p>
        </p:txBody>
      </p:sp>
    </p:spTree>
    <p:extLst>
      <p:ext uri="{BB962C8B-B14F-4D97-AF65-F5344CB8AC3E}">
        <p14:creationId xmlns:p14="http://schemas.microsoft.com/office/powerpoint/2010/main" val="929848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990600" y="609600"/>
            <a:ext cx="10516824"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5</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Attenuating the Reference 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Percentage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Discount</a:t>
            </a:r>
            <a:endParaRPr lang="en-US" sz="2800" b="1" dirty="0">
              <a:solidFill>
                <a:schemeClr val="tx1">
                  <a:lumMod val="75000"/>
                  <a:lumOff val="25000"/>
                </a:schemeClr>
              </a:solidFill>
              <a:latin typeface="+mn-lt"/>
            </a:endParaRPr>
          </a:p>
        </p:txBody>
      </p:sp>
      <p:sp>
        <p:nvSpPr>
          <p:cNvPr id="6" name="object 6"/>
          <p:cNvSpPr txBox="1"/>
          <p:nvPr/>
        </p:nvSpPr>
        <p:spPr>
          <a:xfrm>
            <a:off x="1524000" y="1676400"/>
            <a:ext cx="10135824" cy="7705314"/>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400</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U.K.</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participants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from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Prolific</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Imagine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find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flyer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department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store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near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where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live</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Between-participants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format: </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Absolute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vs.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Percentage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(10%</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precondition:</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vs.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(minimum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£3)</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2007164" y="1143000"/>
            <a:ext cx="8660836" cy="722056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Mediator: Perceived</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magnitude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of</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the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discount</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opinion,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large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small</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big</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DV: Redemption</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Intention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likely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to</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redeem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unlikely</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likely</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2438400" y="1556242"/>
            <a:ext cx="4865477" cy="5030409"/>
          </a:xfrm>
          <a:prstGeom prst="rect">
            <a:avLst/>
          </a:prstGeom>
        </p:spPr>
      </p:pic>
      <p:sp>
        <p:nvSpPr>
          <p:cNvPr id="14" name="object 6"/>
          <p:cNvSpPr txBox="1"/>
          <p:nvPr/>
        </p:nvSpPr>
        <p:spPr>
          <a:xfrm>
            <a:off x="3249982" y="413390"/>
            <a:ext cx="57413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DV: Redemption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Intention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5" name="Rectangle 14"/>
          <p:cNvSpPr/>
          <p:nvPr/>
        </p:nvSpPr>
        <p:spPr>
          <a:xfrm>
            <a:off x="5805762" y="1732003"/>
            <a:ext cx="474489"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NS</a:t>
            </a:r>
            <a:endParaRPr lang="en-US" altLang="zh-CN" spc="30" dirty="0">
              <a:solidFill>
                <a:schemeClr val="tx1">
                  <a:lumMod val="75000"/>
                  <a:lumOff val="25000"/>
                </a:schemeClr>
              </a:solidFill>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404828" y="1732003"/>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 .003 </a:t>
            </a:r>
          </a:p>
        </p:txBody>
      </p:sp>
      <p:cxnSp>
        <p:nvCxnSpPr>
          <p:cNvPr id="22" name="Straight Connector 21"/>
          <p:cNvCxnSpPr/>
          <p:nvPr/>
        </p:nvCxnSpPr>
        <p:spPr>
          <a:xfrm>
            <a:off x="5585807"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585807"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00207"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730736" y="1842280"/>
            <a:ext cx="3546863" cy="278698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cs typeface="Tahoma" panose="020B0604030504040204"/>
              </a:rPr>
              <a:t>Error</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Bars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CI</a:t>
            </a:r>
          </a:p>
          <a:p>
            <a:pPr algn="just">
              <a:lnSpc>
                <a:spcPct val="150000"/>
              </a:lnSpc>
              <a:defRPr/>
            </a:pPr>
            <a:endParaRPr lang="en-US" altLang="zh-CN" sz="2400" dirty="0">
              <a:solidFill>
                <a:schemeClr val="tx1">
                  <a:lumMod val="75000"/>
                  <a:lumOff val="25000"/>
                </a:schemeClr>
              </a:solidFill>
              <a:cs typeface="Tahoma" panose="020B0604030504040204" charset="0"/>
            </a:endParaRPr>
          </a:p>
          <a:p>
            <a:pPr algn="just">
              <a:lnSpc>
                <a:spcPct val="150000"/>
              </a:lnSpc>
              <a:defRPr/>
            </a:pPr>
            <a:r>
              <a:rPr lang="en-US" altLang="zh-CN" sz="2400" dirty="0">
                <a:solidFill>
                  <a:schemeClr val="tx1">
                    <a:lumMod val="75000"/>
                    <a:lumOff val="25000"/>
                  </a:schemeClr>
                </a:solidFill>
                <a:cs typeface="Tahoma" panose="020B0604030504040204" charset="0"/>
              </a:rPr>
              <a:t>Interaction:</a:t>
            </a:r>
          </a:p>
          <a:p>
            <a:pPr algn="just">
              <a:lnSpc>
                <a:spcPct val="150000"/>
              </a:lnSpc>
              <a:defRPr/>
            </a:pPr>
            <a:r>
              <a:rPr lang="en-US" altLang="zh-CN" sz="2400" i="1" dirty="0">
                <a:solidFill>
                  <a:schemeClr val="tx1">
                    <a:lumMod val="75000"/>
                    <a:lumOff val="25000"/>
                  </a:schemeClr>
                </a:solidFill>
                <a:cs typeface="Tahoma" panose="020B0604030504040204" charset="0"/>
              </a:rPr>
              <a:t>F</a:t>
            </a:r>
            <a:r>
              <a:rPr lang="zh-CN" altLang="en-US" sz="2400" i="1"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(1, 396) = 9.14</a:t>
            </a:r>
            <a:r>
              <a:rPr lang="zh-CN" altLang="en-US" sz="2400" dirty="0">
                <a:solidFill>
                  <a:schemeClr val="tx1">
                    <a:lumMod val="75000"/>
                    <a:lumOff val="25000"/>
                  </a:schemeClr>
                </a:solidFill>
                <a:cs typeface="Tahoma" panose="020B0604030504040204" charset="0"/>
              </a:rPr>
              <a:t> </a:t>
            </a:r>
            <a:endParaRPr lang="en-US" altLang="zh-CN" sz="2400" dirty="0">
              <a:solidFill>
                <a:schemeClr val="tx1">
                  <a:lumMod val="75000"/>
                  <a:lumOff val="25000"/>
                </a:schemeClr>
              </a:solidFill>
              <a:cs typeface="Tahoma" panose="020B0604030504040204" charset="0"/>
            </a:endParaRPr>
          </a:p>
          <a:p>
            <a:pPr algn="just">
              <a:lnSpc>
                <a:spcPct val="150000"/>
              </a:lnSpc>
              <a:defRPr/>
            </a:pPr>
            <a:r>
              <a:rPr lang="en-US" altLang="zh-CN" sz="2400" i="1" dirty="0">
                <a:solidFill>
                  <a:schemeClr val="tx1">
                    <a:lumMod val="75000"/>
                    <a:lumOff val="25000"/>
                  </a:schemeClr>
                </a:solidFill>
                <a:cs typeface="Tahoma" panose="020B0604030504040204" charset="0"/>
              </a:rPr>
              <a:t>p</a:t>
            </a:r>
            <a:r>
              <a:rPr lang="en-US" altLang="zh-CN" sz="2400" dirty="0">
                <a:solidFill>
                  <a:schemeClr val="tx1">
                    <a:lumMod val="75000"/>
                    <a:lumOff val="25000"/>
                  </a:schemeClr>
                </a:solidFill>
                <a:cs typeface="Tahoma" panose="020B0604030504040204" charset="0"/>
              </a:rPr>
              <a:t> = .003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2558361" y="1511516"/>
            <a:ext cx="4865477" cy="5030409"/>
          </a:xfrm>
          <a:prstGeom prst="rect">
            <a:avLst/>
          </a:prstGeom>
        </p:spPr>
      </p:pic>
      <p:sp>
        <p:nvSpPr>
          <p:cNvPr id="8" name="Rectangle 7"/>
          <p:cNvSpPr/>
          <p:nvPr/>
        </p:nvSpPr>
        <p:spPr>
          <a:xfrm>
            <a:off x="7828320" y="2035421"/>
            <a:ext cx="3296880" cy="322133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latin typeface="+mj-lt"/>
                <a:cs typeface="Tahoma" panose="020B0604030504040204"/>
              </a:rPr>
              <a:t>Error</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Bars</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95%</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CI</a:t>
            </a:r>
          </a:p>
          <a:p>
            <a:pPr algn="just">
              <a:lnSpc>
                <a:spcPct val="150000"/>
              </a:lnSpc>
              <a:defRPr/>
            </a:pP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dirty="0">
                <a:solidFill>
                  <a:schemeClr val="tx1">
                    <a:lumMod val="75000"/>
                    <a:lumOff val="25000"/>
                  </a:schemeClr>
                </a:solidFill>
                <a:latin typeface="+mj-lt"/>
                <a:cs typeface="Tahoma" panose="020B0604030504040204" charset="0"/>
              </a:rPr>
              <a:t>Interaction:</a:t>
            </a: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F</a:t>
            </a:r>
            <a:r>
              <a:rPr lang="zh-CN" altLang="en-US" sz="2400" i="1" dirty="0">
                <a:solidFill>
                  <a:schemeClr val="tx1">
                    <a:lumMod val="75000"/>
                    <a:lumOff val="25000"/>
                  </a:schemeClr>
                </a:solidFill>
                <a:latin typeface="+mj-lt"/>
                <a:cs typeface="Tahoma" panose="020B0604030504040204" charset="0"/>
              </a:rPr>
              <a:t> </a:t>
            </a:r>
            <a:r>
              <a:rPr lang="en-US" altLang="zh-CN" sz="2400" dirty="0">
                <a:solidFill>
                  <a:schemeClr val="tx1">
                    <a:lumMod val="75000"/>
                    <a:lumOff val="25000"/>
                  </a:schemeClr>
                </a:solidFill>
                <a:latin typeface="+mj-lt"/>
                <a:cs typeface="Tahoma" panose="020B0604030504040204" charset="0"/>
              </a:rPr>
              <a:t>(1, 396) = 41.54</a:t>
            </a:r>
            <a:r>
              <a:rPr lang="zh-CN" altLang="en-US" sz="2400" dirty="0">
                <a:solidFill>
                  <a:schemeClr val="tx1">
                    <a:lumMod val="75000"/>
                    <a:lumOff val="25000"/>
                  </a:schemeClr>
                </a:solidFill>
                <a:latin typeface="+mj-lt"/>
                <a:cs typeface="Tahoma" panose="020B0604030504040204" charset="0"/>
              </a:rPr>
              <a:t> </a:t>
            </a: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p</a:t>
            </a:r>
            <a:r>
              <a:rPr lang="en-US" altLang="zh-CN" sz="2400" dirty="0">
                <a:solidFill>
                  <a:schemeClr val="tx1">
                    <a:lumMod val="75000"/>
                    <a:lumOff val="25000"/>
                  </a:schemeClr>
                </a:solidFill>
                <a:latin typeface="+mj-lt"/>
                <a:cs typeface="Tahoma" panose="020B0604030504040204" charset="0"/>
              </a:rPr>
              <a:t> &lt; .001</a:t>
            </a:r>
          </a:p>
          <a:p>
            <a:pPr algn="just">
              <a:lnSpc>
                <a:spcPct val="150000"/>
              </a:lnSpc>
              <a:defRPr/>
            </a:pPr>
            <a:endParaRPr lang="en-US" altLang="zh-CN" dirty="0">
              <a:solidFill>
                <a:schemeClr val="tx1">
                  <a:lumMod val="75000"/>
                  <a:lumOff val="25000"/>
                </a:schemeClr>
              </a:solidFill>
              <a:cs typeface="Tahoma" panose="020B0604030504040204" charset="0"/>
            </a:endParaRPr>
          </a:p>
        </p:txBody>
      </p:sp>
      <p:sp>
        <p:nvSpPr>
          <p:cNvPr id="14" name="object 6"/>
          <p:cNvSpPr txBox="1"/>
          <p:nvPr/>
        </p:nvSpPr>
        <p:spPr>
          <a:xfrm>
            <a:off x="1850427" y="499696"/>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Mediator: Perceived Magnitude of the Discount</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5" name="Rectangle 14"/>
          <p:cNvSpPr/>
          <p:nvPr/>
        </p:nvSpPr>
        <p:spPr>
          <a:xfrm>
            <a:off x="5943601" y="1666089"/>
            <a:ext cx="474489"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NS</a:t>
            </a:r>
            <a:endParaRPr lang="en-US" altLang="zh-CN" spc="30" dirty="0">
              <a:solidFill>
                <a:schemeClr val="tx1">
                  <a:lumMod val="75000"/>
                  <a:lumOff val="25000"/>
                </a:schemeClr>
              </a:solidFill>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31357" y="1732003"/>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cxnSp>
        <p:nvCxnSpPr>
          <p:cNvPr id="22" name="Straight Connector 21"/>
          <p:cNvCxnSpPr/>
          <p:nvPr/>
        </p:nvCxnSpPr>
        <p:spPr>
          <a:xfrm>
            <a:off x="57150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15000" y="2128361"/>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C4CB-C170-98A7-F059-7B60FE5D33E4}"/>
              </a:ext>
            </a:extLst>
          </p:cNvPr>
          <p:cNvSpPr>
            <a:spLocks noGrp="1"/>
          </p:cNvSpPr>
          <p:nvPr>
            <p:ph type="title"/>
          </p:nvPr>
        </p:nvSpPr>
        <p:spPr>
          <a:xfrm>
            <a:off x="4038600" y="5532437"/>
            <a:ext cx="3962400" cy="1325563"/>
          </a:xfrm>
        </p:spPr>
        <p:txBody>
          <a:bodyPr/>
          <a:lstStyle/>
          <a:p>
            <a:r>
              <a:rPr lang="en-US" dirty="0" err="1"/>
              <a:t>Guanzhong</a:t>
            </a:r>
            <a:r>
              <a:rPr lang="en-US" dirty="0"/>
              <a:t> Du</a:t>
            </a:r>
          </a:p>
        </p:txBody>
      </p:sp>
      <p:pic>
        <p:nvPicPr>
          <p:cNvPr id="5" name="Picture 4">
            <a:extLst>
              <a:ext uri="{FF2B5EF4-FFF2-40B4-BE49-F238E27FC236}">
                <a16:creationId xmlns:a16="http://schemas.microsoft.com/office/drawing/2014/main" id="{6769A29A-4B31-52E0-C5EE-83C055FB9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21132"/>
            <a:ext cx="5181600" cy="5181600"/>
          </a:xfrm>
          <a:prstGeom prst="rect">
            <a:avLst/>
          </a:prstGeom>
        </p:spPr>
      </p:pic>
    </p:spTree>
    <p:extLst>
      <p:ext uri="{BB962C8B-B14F-4D97-AF65-F5344CB8AC3E}">
        <p14:creationId xmlns:p14="http://schemas.microsoft.com/office/powerpoint/2010/main" val="1516898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5"/>
          <p:cNvGrpSpPr/>
          <p:nvPr/>
        </p:nvGrpSpPr>
        <p:grpSpPr>
          <a:xfrm>
            <a:off x="2438400" y="1394690"/>
            <a:ext cx="8397183" cy="2926772"/>
            <a:chOff x="1664648" y="2034275"/>
            <a:chExt cx="6285645" cy="2195079"/>
          </a:xfrm>
        </p:grpSpPr>
        <p:sp>
          <p:nvSpPr>
            <p:cNvPr id="20" name="矩形 3"/>
            <p:cNvSpPr/>
            <p:nvPr/>
          </p:nvSpPr>
          <p:spPr>
            <a:xfrm>
              <a:off x="1664648" y="3782941"/>
              <a:ext cx="1209226" cy="365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Precondition</a:t>
              </a:r>
            </a:p>
          </p:txBody>
        </p:sp>
        <p:sp>
          <p:nvSpPr>
            <p:cNvPr id="25" name="矩形 4"/>
            <p:cNvSpPr/>
            <p:nvPr/>
          </p:nvSpPr>
          <p:spPr>
            <a:xfrm>
              <a:off x="6596177" y="3720210"/>
              <a:ext cx="1354116" cy="509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Likelihood of Redemption</a:t>
              </a:r>
              <a:endParaRPr lang="en-US" sz="2000" dirty="0">
                <a:solidFill>
                  <a:schemeClr val="tx1"/>
                </a:solidFill>
                <a:latin typeface="+mj-lt"/>
                <a:ea typeface="Tahoma" panose="020B0604030504040204" charset="0"/>
                <a:cs typeface="Tahoma" panose="020B0604030504040204" charset="0"/>
              </a:endParaRPr>
            </a:p>
          </p:txBody>
        </p:sp>
        <p:sp>
          <p:nvSpPr>
            <p:cNvPr id="26" name="矩形 5"/>
            <p:cNvSpPr/>
            <p:nvPr/>
          </p:nvSpPr>
          <p:spPr>
            <a:xfrm>
              <a:off x="2199313" y="2034275"/>
              <a:ext cx="931782" cy="5330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Discount Format</a:t>
              </a:r>
            </a:p>
          </p:txBody>
        </p:sp>
        <p:cxnSp>
          <p:nvCxnSpPr>
            <p:cNvPr id="28" name="直线箭头连接符 14"/>
            <p:cNvCxnSpPr/>
            <p:nvPr/>
          </p:nvCxnSpPr>
          <p:spPr>
            <a:xfrm>
              <a:off x="2919505" y="3965821"/>
              <a:ext cx="36052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直线箭头连接符 14"/>
          <p:cNvCxnSpPr/>
          <p:nvPr/>
        </p:nvCxnSpPr>
        <p:spPr>
          <a:xfrm>
            <a:off x="3808937" y="2208327"/>
            <a:ext cx="499070" cy="6898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5"/>
          <p:cNvSpPr/>
          <p:nvPr/>
        </p:nvSpPr>
        <p:spPr>
          <a:xfrm>
            <a:off x="5444703" y="1807597"/>
            <a:ext cx="1534702" cy="7153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Perceived Magnitude</a:t>
            </a:r>
          </a:p>
        </p:txBody>
      </p:sp>
      <p:cxnSp>
        <p:nvCxnSpPr>
          <p:cNvPr id="31" name="直线箭头连接符 14"/>
          <p:cNvCxnSpPr/>
          <p:nvPr/>
        </p:nvCxnSpPr>
        <p:spPr>
          <a:xfrm flipV="1">
            <a:off x="3383278" y="2206234"/>
            <a:ext cx="1929615" cy="14323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线箭头连接符 14"/>
          <p:cNvCxnSpPr/>
          <p:nvPr/>
        </p:nvCxnSpPr>
        <p:spPr>
          <a:xfrm>
            <a:off x="7111215" y="2164317"/>
            <a:ext cx="2095790" cy="13622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bject 6"/>
          <p:cNvSpPr txBox="1"/>
          <p:nvPr/>
        </p:nvSpPr>
        <p:spPr>
          <a:xfrm>
            <a:off x="4365436" y="446172"/>
            <a:ext cx="42173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Moderated Mediation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7" name="Text Box 17">
            <a:extLst>
              <a:ext uri="{FF2B5EF4-FFF2-40B4-BE49-F238E27FC236}">
                <a16:creationId xmlns:a16="http://schemas.microsoft.com/office/drawing/2014/main" id="{18F4C000-9EF8-6843-8C5E-1A9B17120383}"/>
              </a:ext>
            </a:extLst>
          </p:cNvPr>
          <p:cNvSpPr txBox="1">
            <a:spLocks noChangeArrowheads="1"/>
          </p:cNvSpPr>
          <p:nvPr/>
        </p:nvSpPr>
        <p:spPr bwMode="auto">
          <a:xfrm>
            <a:off x="2184816" y="4714631"/>
            <a:ext cx="9016584" cy="2092881"/>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tabLst/>
              <a:defRPr kumimoji="0" sz="2000" i="0" u="none" strike="noStrike" cap="none" spc="0" normalizeH="0" baseline="0">
                <a:ln>
                  <a:noFill/>
                </a:ln>
                <a:solidFill>
                  <a:schemeClr val="accent1">
                    <a:lumMod val="75000"/>
                  </a:schemeClr>
                </a:solidFill>
                <a:effectLst/>
                <a:uLnTx/>
                <a:uFillTx/>
                <a:latin typeface="Bookman Old Style" pitchFamily="18" charset="0"/>
                <a:ea typeface="Arial Unicode MS" pitchFamily="34" charset="-128"/>
                <a:cs typeface="Arial Unicode MS" pitchFamily="34" charset="-128"/>
              </a:defRPr>
            </a:lvl1pPr>
          </a:lstStyle>
          <a:p>
            <a:pPr>
              <a:spcAft>
                <a:spcPts val="1200"/>
              </a:spcAft>
            </a:pPr>
            <a:r>
              <a:rPr lang="en-US" altLang="zh-CN" sz="2400" b="1" dirty="0">
                <a:solidFill>
                  <a:schemeClr val="tx1">
                    <a:lumMod val="75000"/>
                    <a:lumOff val="25000"/>
                  </a:schemeClr>
                </a:solidFill>
                <a:latin typeface="Tahoma" charset="0"/>
                <a:ea typeface="Tahoma" charset="0"/>
                <a:cs typeface="Tahoma" charset="0"/>
              </a:rPr>
              <a:t>Significant</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Moderated</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Mediation (Model 7)</a:t>
            </a:r>
          </a:p>
          <a:p>
            <a:pPr>
              <a:spcAft>
                <a:spcPts val="1200"/>
              </a:spcAft>
            </a:pPr>
            <a:r>
              <a:rPr lang="en-US" altLang="zh-CN" sz="2400" dirty="0">
                <a:solidFill>
                  <a:schemeClr val="tx1">
                    <a:lumMod val="75000"/>
                    <a:lumOff val="25000"/>
                  </a:schemeClr>
                </a:solidFill>
                <a:latin typeface="Tahoma" charset="0"/>
                <a:ea typeface="Tahoma" charset="0"/>
                <a:cs typeface="Tahoma" charset="0"/>
              </a:rPr>
              <a:t>Absolute</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Format: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Significant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Mediation,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95%</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CI</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[.81,</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1.38]</a:t>
            </a:r>
          </a:p>
          <a:p>
            <a:pPr>
              <a:spcAft>
                <a:spcPts val="1200"/>
              </a:spcAft>
            </a:pPr>
            <a:r>
              <a:rPr lang="en-US" altLang="zh-CN" sz="2400" dirty="0">
                <a:solidFill>
                  <a:schemeClr val="tx1">
                    <a:lumMod val="75000"/>
                    <a:lumOff val="25000"/>
                  </a:schemeClr>
                </a:solidFill>
                <a:latin typeface="Tahoma" charset="0"/>
                <a:ea typeface="Tahoma" charset="0"/>
                <a:cs typeface="Tahoma" charset="0"/>
              </a:rPr>
              <a:t>Percentage</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Format: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No</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Mediation,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95%</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CI</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[-.16,</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.28]</a:t>
            </a:r>
          </a:p>
          <a:p>
            <a:pPr>
              <a:spcAft>
                <a:spcPts val="1200"/>
              </a:spcAft>
            </a:pPr>
            <a:endParaRPr lang="en-US" altLang="zh-CN" sz="2800" b="1" dirty="0">
              <a:solidFill>
                <a:schemeClr val="tx1">
                  <a:lumMod val="75000"/>
                  <a:lumOff val="25000"/>
                </a:schemeClr>
              </a:solidFill>
              <a:latin typeface="Tahoma" charset="0"/>
              <a:ea typeface="Tahoma" charset="0"/>
              <a:cs typeface="Tahoma"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371600" y="381000"/>
            <a:ext cx="10165804"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6 </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Attenuating</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the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Reference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Category</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Restriction</a:t>
            </a:r>
            <a:endParaRPr lang="en-US" sz="2800" b="1" dirty="0">
              <a:solidFill>
                <a:schemeClr val="tx1">
                  <a:lumMod val="75000"/>
                  <a:lumOff val="25000"/>
                </a:schemeClr>
              </a:solidFill>
              <a:latin typeface="+mn-lt"/>
            </a:endParaRPr>
          </a:p>
        </p:txBody>
      </p:sp>
      <p:sp>
        <p:nvSpPr>
          <p:cNvPr id="4" name="object 6"/>
          <p:cNvSpPr txBox="1"/>
          <p:nvPr/>
        </p:nvSpPr>
        <p:spPr>
          <a:xfrm>
            <a:off x="1522776" y="1524000"/>
            <a:ext cx="10135824" cy="6520375"/>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Category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restrictions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implicit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ERPs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1307</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participants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from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Prolific</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Between-participants: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a:solidFill>
                  <a:schemeClr val="tx1">
                    <a:lumMod val="75000"/>
                    <a:lumOff val="25000"/>
                  </a:schemeClr>
                </a:solidFill>
                <a:latin typeface="Tahoma" panose="020B0604030504040204"/>
                <a:cs typeface="Tahoma" panose="020B0604030504040204"/>
              </a:rPr>
              <a:t>“$1 Off” </a:t>
            </a:r>
            <a:r>
              <a:rPr lang="en-US" altLang="zh-CN" sz="2400" spc="30" dirty="0">
                <a:solidFill>
                  <a:schemeClr val="tx1">
                    <a:lumMod val="75000"/>
                    <a:lumOff val="25000"/>
                  </a:schemeClr>
                </a:solidFill>
                <a:latin typeface="Tahoma" panose="020B0604030504040204"/>
                <a:cs typeface="Tahoma" panose="020B0604030504040204"/>
              </a:rPr>
              <a:t>Supermarket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precondition:</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Unrestricted</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vs.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(above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Equivalent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category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restriction: </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Unrestricted</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vs.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bottle of juice,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12 oz)</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2007164" y="1143000"/>
            <a:ext cx="8660836" cy="722056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Mediator: Perceived</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magnitude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of</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the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discount</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opinion,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large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small</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big</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DV: Redemption</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Intention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likely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to</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redeem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unlikely</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likely</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77761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556242"/>
            <a:ext cx="4885744" cy="5051362"/>
          </a:xfrm>
          <a:prstGeom prst="rect">
            <a:avLst/>
          </a:prstGeom>
        </p:spPr>
      </p:pic>
      <p:sp>
        <p:nvSpPr>
          <p:cNvPr id="8" name="Rectangle 7"/>
          <p:cNvSpPr/>
          <p:nvPr/>
        </p:nvSpPr>
        <p:spPr>
          <a:xfrm>
            <a:off x="7828320" y="2035421"/>
            <a:ext cx="4058880" cy="322133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cs typeface="Tahoma" panose="020B0604030504040204"/>
              </a:rPr>
              <a:t>Error</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Bars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CI</a:t>
            </a:r>
          </a:p>
          <a:p>
            <a:pPr algn="just">
              <a:lnSpc>
                <a:spcPct val="150000"/>
              </a:lnSpc>
              <a:defRPr/>
            </a:pPr>
            <a:endParaRPr lang="en-US" altLang="zh-CN" sz="2400" spc="30" dirty="0">
              <a:solidFill>
                <a:schemeClr val="tx1">
                  <a:lumMod val="75000"/>
                  <a:lumOff val="25000"/>
                </a:schemeClr>
              </a:solidFill>
              <a:cs typeface="Tahoma" panose="020B0604030504040204"/>
            </a:endParaRPr>
          </a:p>
          <a:p>
            <a:pPr algn="just">
              <a:lnSpc>
                <a:spcPct val="150000"/>
              </a:lnSpc>
              <a:defRPr/>
            </a:pPr>
            <a:r>
              <a:rPr lang="en-US" altLang="zh-CN" sz="2400" dirty="0">
                <a:solidFill>
                  <a:schemeClr val="tx1">
                    <a:lumMod val="75000"/>
                    <a:lumOff val="25000"/>
                  </a:schemeClr>
                </a:solidFill>
                <a:cs typeface="Tahoma" panose="020B0604030504040204" charset="0"/>
              </a:rPr>
              <a:t>Interaction:</a:t>
            </a:r>
          </a:p>
          <a:p>
            <a:pPr algn="just">
              <a:lnSpc>
                <a:spcPct val="150000"/>
              </a:lnSpc>
              <a:defRPr/>
            </a:pPr>
            <a:r>
              <a:rPr lang="en-US" altLang="zh-CN" sz="2400" i="1" dirty="0">
                <a:solidFill>
                  <a:schemeClr val="tx1">
                    <a:lumMod val="75000"/>
                    <a:lumOff val="25000"/>
                  </a:schemeClr>
                </a:solidFill>
                <a:cs typeface="Tahoma" panose="020B0604030504040204" charset="0"/>
              </a:rPr>
              <a:t>F</a:t>
            </a:r>
            <a:r>
              <a:rPr lang="zh-CN" altLang="en-US" sz="2400" i="1"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(1, 1303) = 5.98</a:t>
            </a:r>
            <a:r>
              <a:rPr lang="zh-CN" altLang="en-US" sz="2400" dirty="0">
                <a:solidFill>
                  <a:schemeClr val="tx1">
                    <a:lumMod val="75000"/>
                    <a:lumOff val="25000"/>
                  </a:schemeClr>
                </a:solidFill>
                <a:cs typeface="Tahoma" panose="020B0604030504040204" charset="0"/>
              </a:rPr>
              <a:t> </a:t>
            </a:r>
            <a:endParaRPr lang="en-US" altLang="zh-CN" sz="2400" dirty="0">
              <a:solidFill>
                <a:schemeClr val="tx1">
                  <a:lumMod val="75000"/>
                  <a:lumOff val="25000"/>
                </a:schemeClr>
              </a:solidFill>
              <a:cs typeface="Tahoma" panose="020B0604030504040204" charset="0"/>
            </a:endParaRPr>
          </a:p>
          <a:p>
            <a:pPr algn="just">
              <a:lnSpc>
                <a:spcPct val="150000"/>
              </a:lnSpc>
              <a:defRPr/>
            </a:pPr>
            <a:r>
              <a:rPr lang="en-US" altLang="zh-CN" sz="2400" i="1" dirty="0">
                <a:solidFill>
                  <a:schemeClr val="tx1">
                    <a:lumMod val="75000"/>
                    <a:lumOff val="25000"/>
                  </a:schemeClr>
                </a:solidFill>
                <a:cs typeface="Tahoma" panose="020B0604030504040204" charset="0"/>
              </a:rPr>
              <a:t>p</a:t>
            </a:r>
            <a:r>
              <a:rPr lang="en-US" altLang="zh-CN" sz="2400" dirty="0">
                <a:solidFill>
                  <a:schemeClr val="tx1">
                    <a:lumMod val="75000"/>
                    <a:lumOff val="25000"/>
                  </a:schemeClr>
                </a:solidFill>
                <a:cs typeface="Tahoma" panose="020B0604030504040204" charset="0"/>
              </a:rPr>
              <a:t> = .02</a:t>
            </a:r>
          </a:p>
          <a:p>
            <a:pPr algn="just">
              <a:lnSpc>
                <a:spcPct val="150000"/>
              </a:lnSpc>
              <a:defRPr/>
            </a:pPr>
            <a:endParaRPr lang="en-US" altLang="zh-CN" dirty="0">
              <a:solidFill>
                <a:schemeClr val="tx1">
                  <a:lumMod val="75000"/>
                  <a:lumOff val="25000"/>
                </a:schemeClr>
              </a:solidFill>
              <a:cs typeface="Tahoma" panose="020B0604030504040204" charset="0"/>
            </a:endParaRPr>
          </a:p>
        </p:txBody>
      </p:sp>
      <p:sp>
        <p:nvSpPr>
          <p:cNvPr id="14" name="object 6"/>
          <p:cNvSpPr txBox="1"/>
          <p:nvPr/>
        </p:nvSpPr>
        <p:spPr>
          <a:xfrm>
            <a:off x="3606465" y="464532"/>
            <a:ext cx="55889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DV: Redemption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Intention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31357" y="1702709"/>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cxnSp>
        <p:nvCxnSpPr>
          <p:cNvPr id="22" name="Straight Connector 21"/>
          <p:cNvCxnSpPr/>
          <p:nvPr/>
        </p:nvCxnSpPr>
        <p:spPr>
          <a:xfrm>
            <a:off x="57150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15000" y="2128361"/>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683770" y="1666089"/>
            <a:ext cx="1052211"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 .02 </a:t>
            </a:r>
          </a:p>
        </p:txBody>
      </p:sp>
      <p:pic>
        <p:nvPicPr>
          <p:cNvPr id="3" name="Picture 2">
            <a:extLst>
              <a:ext uri="{FF2B5EF4-FFF2-40B4-BE49-F238E27FC236}">
                <a16:creationId xmlns:a16="http://schemas.microsoft.com/office/drawing/2014/main" id="{62636826-16FD-C34D-A9A2-8FFF2D572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6069751"/>
            <a:ext cx="4698582" cy="78824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392" y="1420585"/>
            <a:ext cx="4959607" cy="5127729"/>
          </a:xfrm>
          <a:prstGeom prst="rect">
            <a:avLst/>
          </a:prstGeom>
        </p:spPr>
      </p:pic>
      <p:sp>
        <p:nvSpPr>
          <p:cNvPr id="8" name="Rectangle 7"/>
          <p:cNvSpPr/>
          <p:nvPr/>
        </p:nvSpPr>
        <p:spPr>
          <a:xfrm>
            <a:off x="7828320" y="2035421"/>
            <a:ext cx="3601680" cy="322133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latin typeface="+mj-lt"/>
                <a:cs typeface="Tahoma" panose="020B0604030504040204"/>
              </a:rPr>
              <a:t>Error</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Bars</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95%</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CI</a:t>
            </a:r>
          </a:p>
          <a:p>
            <a:pPr algn="just">
              <a:lnSpc>
                <a:spcPct val="150000"/>
              </a:lnSpc>
              <a:defRPr/>
            </a:pP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dirty="0">
                <a:solidFill>
                  <a:schemeClr val="tx1">
                    <a:lumMod val="75000"/>
                    <a:lumOff val="25000"/>
                  </a:schemeClr>
                </a:solidFill>
                <a:latin typeface="+mj-lt"/>
                <a:cs typeface="Tahoma" panose="020B0604030504040204" charset="0"/>
              </a:rPr>
              <a:t>Interaction:</a:t>
            </a: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F</a:t>
            </a:r>
            <a:r>
              <a:rPr lang="zh-CN" altLang="en-US" sz="2400" i="1" dirty="0">
                <a:solidFill>
                  <a:schemeClr val="tx1">
                    <a:lumMod val="75000"/>
                    <a:lumOff val="25000"/>
                  </a:schemeClr>
                </a:solidFill>
                <a:latin typeface="+mj-lt"/>
                <a:cs typeface="Tahoma" panose="020B0604030504040204" charset="0"/>
              </a:rPr>
              <a:t> </a:t>
            </a:r>
            <a:r>
              <a:rPr lang="en-US" altLang="zh-CN" sz="2400" dirty="0">
                <a:solidFill>
                  <a:schemeClr val="tx1">
                    <a:lumMod val="75000"/>
                    <a:lumOff val="25000"/>
                  </a:schemeClr>
                </a:solidFill>
                <a:latin typeface="+mj-lt"/>
                <a:cs typeface="Tahoma" panose="020B0604030504040204" charset="0"/>
              </a:rPr>
              <a:t>(1, 1303) = 52.21</a:t>
            </a:r>
            <a:r>
              <a:rPr lang="zh-CN" altLang="en-US" sz="2400" dirty="0">
                <a:solidFill>
                  <a:schemeClr val="tx1">
                    <a:lumMod val="75000"/>
                    <a:lumOff val="25000"/>
                  </a:schemeClr>
                </a:solidFill>
                <a:latin typeface="+mj-lt"/>
                <a:cs typeface="Tahoma" panose="020B0604030504040204" charset="0"/>
              </a:rPr>
              <a:t> </a:t>
            </a: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p</a:t>
            </a:r>
            <a:r>
              <a:rPr lang="en-US" altLang="zh-CN" sz="2400" dirty="0">
                <a:solidFill>
                  <a:schemeClr val="tx1">
                    <a:lumMod val="75000"/>
                    <a:lumOff val="25000"/>
                  </a:schemeClr>
                </a:solidFill>
                <a:latin typeface="+mj-lt"/>
                <a:cs typeface="Tahoma" panose="020B0604030504040204" charset="0"/>
              </a:rPr>
              <a:t> &lt; .001</a:t>
            </a:r>
          </a:p>
          <a:p>
            <a:pPr algn="just">
              <a:lnSpc>
                <a:spcPct val="150000"/>
              </a:lnSpc>
              <a:defRPr/>
            </a:pPr>
            <a:endParaRPr lang="en-US" altLang="zh-CN" dirty="0">
              <a:solidFill>
                <a:schemeClr val="tx1">
                  <a:lumMod val="75000"/>
                  <a:lumOff val="25000"/>
                </a:schemeClr>
              </a:solidFill>
              <a:cs typeface="Tahoma" panose="020B0604030504040204" charset="0"/>
            </a:endParaRPr>
          </a:p>
        </p:txBody>
      </p:sp>
      <p:sp>
        <p:nvSpPr>
          <p:cNvPr id="14" name="object 6"/>
          <p:cNvSpPr txBox="1"/>
          <p:nvPr/>
        </p:nvSpPr>
        <p:spPr>
          <a:xfrm>
            <a:off x="1975930" y="565707"/>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Mediator: Perceived Magnitude of the Discount</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77813" y="1705571"/>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cxnSp>
        <p:nvCxnSpPr>
          <p:cNvPr id="22" name="Straight Connector 21"/>
          <p:cNvCxnSpPr/>
          <p:nvPr/>
        </p:nvCxnSpPr>
        <p:spPr>
          <a:xfrm>
            <a:off x="57150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15000" y="2128361"/>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715000" y="1705571"/>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5"/>
          <p:cNvGrpSpPr/>
          <p:nvPr/>
        </p:nvGrpSpPr>
        <p:grpSpPr>
          <a:xfrm>
            <a:off x="2209800" y="1149570"/>
            <a:ext cx="8597753" cy="2989272"/>
            <a:chOff x="1514513" y="1987400"/>
            <a:chExt cx="6435780" cy="2241954"/>
          </a:xfrm>
        </p:grpSpPr>
        <p:sp>
          <p:nvSpPr>
            <p:cNvPr id="20" name="矩形 3"/>
            <p:cNvSpPr/>
            <p:nvPr/>
          </p:nvSpPr>
          <p:spPr>
            <a:xfrm>
              <a:off x="1664648" y="3782941"/>
              <a:ext cx="1209226" cy="365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Precondition</a:t>
              </a:r>
            </a:p>
          </p:txBody>
        </p:sp>
        <p:sp>
          <p:nvSpPr>
            <p:cNvPr id="25" name="矩形 4"/>
            <p:cNvSpPr/>
            <p:nvPr/>
          </p:nvSpPr>
          <p:spPr>
            <a:xfrm>
              <a:off x="6596177" y="3720210"/>
              <a:ext cx="1354116" cy="509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Likelihood of Redemption</a:t>
              </a:r>
              <a:endParaRPr lang="en-US" sz="2000" dirty="0">
                <a:solidFill>
                  <a:schemeClr val="tx1"/>
                </a:solidFill>
                <a:latin typeface="+mj-lt"/>
                <a:ea typeface="Tahoma" panose="020B0604030504040204" charset="0"/>
                <a:cs typeface="Tahoma" panose="020B0604030504040204" charset="0"/>
              </a:endParaRPr>
            </a:p>
          </p:txBody>
        </p:sp>
        <p:sp>
          <p:nvSpPr>
            <p:cNvPr id="26" name="矩形 5"/>
            <p:cNvSpPr/>
            <p:nvPr/>
          </p:nvSpPr>
          <p:spPr>
            <a:xfrm>
              <a:off x="1514513" y="1987400"/>
              <a:ext cx="1975047" cy="5330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Equivalent</a:t>
              </a:r>
            </a:p>
            <a:p>
              <a:pPr algn="ctr"/>
              <a:r>
                <a:rPr lang="en-US" altLang="zh-CN" sz="2000" dirty="0">
                  <a:solidFill>
                    <a:schemeClr val="tx1"/>
                  </a:solidFill>
                  <a:latin typeface="+mj-lt"/>
                  <a:cs typeface="Tahoma" panose="020B0604030504040204" charset="0"/>
                </a:rPr>
                <a:t>Category</a:t>
              </a:r>
              <a:r>
                <a:rPr lang="zh-CN" altLang="en-US" sz="2000" dirty="0">
                  <a:solidFill>
                    <a:schemeClr val="tx1"/>
                  </a:solidFill>
                  <a:latin typeface="+mj-lt"/>
                  <a:cs typeface="Tahoma" panose="020B0604030504040204" charset="0"/>
                </a:rPr>
                <a:t> </a:t>
              </a:r>
              <a:r>
                <a:rPr lang="en-US" altLang="zh-CN" sz="2000" dirty="0">
                  <a:solidFill>
                    <a:schemeClr val="tx1"/>
                  </a:solidFill>
                  <a:latin typeface="+mj-lt"/>
                  <a:cs typeface="Tahoma" panose="020B0604030504040204" charset="0"/>
                </a:rPr>
                <a:t>Restriction</a:t>
              </a:r>
            </a:p>
          </p:txBody>
        </p:sp>
        <p:cxnSp>
          <p:nvCxnSpPr>
            <p:cNvPr id="28" name="直线箭头连接符 14"/>
            <p:cNvCxnSpPr/>
            <p:nvPr/>
          </p:nvCxnSpPr>
          <p:spPr>
            <a:xfrm>
              <a:off x="2919505" y="3965821"/>
              <a:ext cx="36052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直线箭头连接符 14"/>
          <p:cNvCxnSpPr/>
          <p:nvPr/>
        </p:nvCxnSpPr>
        <p:spPr>
          <a:xfrm>
            <a:off x="3780907" y="2025707"/>
            <a:ext cx="499070" cy="6898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5"/>
          <p:cNvSpPr/>
          <p:nvPr/>
        </p:nvSpPr>
        <p:spPr>
          <a:xfrm>
            <a:off x="5416673" y="1624977"/>
            <a:ext cx="1534702" cy="7153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Perceived Magnitude</a:t>
            </a:r>
          </a:p>
        </p:txBody>
      </p:sp>
      <p:cxnSp>
        <p:nvCxnSpPr>
          <p:cNvPr id="31" name="直线箭头连接符 14"/>
          <p:cNvCxnSpPr/>
          <p:nvPr/>
        </p:nvCxnSpPr>
        <p:spPr>
          <a:xfrm flipV="1">
            <a:off x="3355248" y="2023614"/>
            <a:ext cx="1929615" cy="14323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线箭头连接符 14"/>
          <p:cNvCxnSpPr/>
          <p:nvPr/>
        </p:nvCxnSpPr>
        <p:spPr>
          <a:xfrm>
            <a:off x="7083185" y="1981697"/>
            <a:ext cx="2095790" cy="13622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bject 6"/>
          <p:cNvSpPr txBox="1"/>
          <p:nvPr/>
        </p:nvSpPr>
        <p:spPr>
          <a:xfrm>
            <a:off x="4365436" y="446172"/>
            <a:ext cx="42173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Moderated Mediation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7" name="Text Box 17">
            <a:extLst>
              <a:ext uri="{FF2B5EF4-FFF2-40B4-BE49-F238E27FC236}">
                <a16:creationId xmlns:a16="http://schemas.microsoft.com/office/drawing/2014/main" id="{18F4C000-9EF8-6843-8C5E-1A9B17120383}"/>
              </a:ext>
            </a:extLst>
          </p:cNvPr>
          <p:cNvSpPr txBox="1">
            <a:spLocks noChangeArrowheads="1"/>
          </p:cNvSpPr>
          <p:nvPr/>
        </p:nvSpPr>
        <p:spPr bwMode="auto">
          <a:xfrm>
            <a:off x="457200" y="4737029"/>
            <a:ext cx="11353800" cy="1508105"/>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tabLst/>
              <a:defRPr kumimoji="0" sz="2000" i="0" u="none" strike="noStrike" cap="none" spc="0" normalizeH="0" baseline="0">
                <a:ln>
                  <a:noFill/>
                </a:ln>
                <a:solidFill>
                  <a:schemeClr val="accent1">
                    <a:lumMod val="75000"/>
                  </a:schemeClr>
                </a:solidFill>
                <a:effectLst/>
                <a:uLnTx/>
                <a:uFillTx/>
                <a:latin typeface="Bookman Old Style" pitchFamily="18" charset="0"/>
                <a:ea typeface="Arial Unicode MS" pitchFamily="34" charset="-128"/>
                <a:cs typeface="Arial Unicode MS" pitchFamily="34" charset="-128"/>
              </a:defRPr>
            </a:lvl1pPr>
          </a:lstStyle>
          <a:p>
            <a:pPr>
              <a:spcAft>
                <a:spcPts val="1200"/>
              </a:spcAft>
            </a:pPr>
            <a:r>
              <a:rPr lang="en-US" altLang="zh-CN" sz="2400" b="1" dirty="0">
                <a:solidFill>
                  <a:schemeClr val="tx1">
                    <a:lumMod val="75000"/>
                    <a:lumOff val="25000"/>
                  </a:schemeClr>
                </a:solidFill>
                <a:latin typeface="Tahoma" charset="0"/>
                <a:ea typeface="Tahoma" charset="0"/>
                <a:cs typeface="Tahoma" charset="0"/>
              </a:rPr>
              <a:t>Significant</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Moderated</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Mediation (Model 7)</a:t>
            </a:r>
          </a:p>
          <a:p>
            <a:pPr>
              <a:spcAft>
                <a:spcPts val="1200"/>
              </a:spcAft>
            </a:pPr>
            <a:r>
              <a:rPr lang="en-US" altLang="zh-CN" sz="2400" dirty="0">
                <a:solidFill>
                  <a:schemeClr val="tx1">
                    <a:lumMod val="75000"/>
                    <a:lumOff val="25000"/>
                  </a:schemeClr>
                </a:solidFill>
                <a:latin typeface="Tahoma" charset="0"/>
                <a:ea typeface="Tahoma" charset="0"/>
                <a:cs typeface="Tahoma" charset="0"/>
              </a:rPr>
              <a:t>Without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Category</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Restriction: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Indirect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Effect </a:t>
            </a:r>
            <a:r>
              <a:rPr lang="el-GR" altLang="zh-CN" sz="2400" dirty="0">
                <a:solidFill>
                  <a:schemeClr val="tx1">
                    <a:lumMod val="75000"/>
                    <a:lumOff val="25000"/>
                  </a:schemeClr>
                </a:solidFill>
                <a:latin typeface="Tahoma" charset="0"/>
                <a:ea typeface="Tahoma" charset="0"/>
                <a:cs typeface="Tahoma" charset="0"/>
              </a:rPr>
              <a:t>= .66, </a:t>
            </a:r>
            <a:r>
              <a:rPr lang="en-US" altLang="zh-CN" sz="2400" dirty="0">
                <a:solidFill>
                  <a:schemeClr val="tx1">
                    <a:lumMod val="75000"/>
                    <a:lumOff val="25000"/>
                  </a:schemeClr>
                </a:solidFill>
                <a:latin typeface="Tahoma" charset="0"/>
                <a:ea typeface="Tahoma" charset="0"/>
                <a:cs typeface="Tahoma" charset="0"/>
              </a:rPr>
              <a:t>95% CI = [.53, .81] </a:t>
            </a:r>
          </a:p>
          <a:p>
            <a:pPr>
              <a:spcAft>
                <a:spcPts val="1200"/>
              </a:spcAft>
            </a:pPr>
            <a:r>
              <a:rPr lang="en-US" altLang="zh-CN" sz="2400" dirty="0">
                <a:solidFill>
                  <a:schemeClr val="tx1">
                    <a:lumMod val="75000"/>
                    <a:lumOff val="25000"/>
                  </a:schemeClr>
                </a:solidFill>
                <a:latin typeface="Tahoma" charset="0"/>
                <a:ea typeface="Tahoma" charset="0"/>
                <a:cs typeface="Tahoma" charset="0"/>
              </a:rPr>
              <a:t>With</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Category</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Restriction: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(Attenuated)</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Indirect Effect </a:t>
            </a:r>
            <a:r>
              <a:rPr lang="el-GR" altLang="zh-CN"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22</a:t>
            </a:r>
            <a:r>
              <a:rPr lang="el-GR" altLang="zh-CN"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95% CI = [.14, .31] </a:t>
            </a:r>
            <a:endParaRPr lang="en-US" altLang="zh-CN" sz="2800" b="1" dirty="0">
              <a:solidFill>
                <a:schemeClr val="tx1">
                  <a:lumMod val="75000"/>
                  <a:lumOff val="25000"/>
                </a:schemeClr>
              </a:solidFill>
              <a:latin typeface="Tahoma" charset="0"/>
              <a:ea typeface="Tahoma" charset="0"/>
              <a:cs typeface="Tahoma" charset="0"/>
            </a:endParaRPr>
          </a:p>
        </p:txBody>
      </p:sp>
    </p:spTree>
    <p:extLst>
      <p:ext uri="{BB962C8B-B14F-4D97-AF65-F5344CB8AC3E}">
        <p14:creationId xmlns:p14="http://schemas.microsoft.com/office/powerpoint/2010/main" val="2815934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876800" y="685800"/>
            <a:ext cx="3238300" cy="400622"/>
          </a:xfrm>
          <a:prstGeom prst="rect">
            <a:avLst/>
          </a:prstGeom>
        </p:spPr>
        <p:txBody>
          <a:bodyPr vert="horz" wrap="square" lIns="0" tIns="12700" rIns="0" bIns="0" rtlCol="0">
            <a:spAutoFit/>
          </a:bodyPr>
          <a:lstStyle/>
          <a:p>
            <a:pPr marL="12700">
              <a:spcBef>
                <a:spcPts val="100"/>
              </a:spcBef>
            </a:pPr>
            <a:r>
              <a:rPr lang="en-US" altLang="zh-CN" sz="2800" b="1" spc="-15" dirty="0">
                <a:solidFill>
                  <a:schemeClr val="tx1">
                    <a:lumMod val="75000"/>
                    <a:lumOff val="25000"/>
                  </a:schemeClr>
                </a:solidFill>
                <a:latin typeface="+mn-lt"/>
              </a:rPr>
              <a:t>Contributions</a:t>
            </a:r>
            <a:endParaRPr lang="en-US" sz="2800" b="1" dirty="0">
              <a:solidFill>
                <a:schemeClr val="tx1">
                  <a:lumMod val="75000"/>
                  <a:lumOff val="25000"/>
                </a:schemeClr>
              </a:solidFill>
              <a:latin typeface="+mn-lt"/>
            </a:endParaRPr>
          </a:p>
        </p:txBody>
      </p:sp>
      <p:sp>
        <p:nvSpPr>
          <p:cNvPr id="6" name="object 6"/>
          <p:cNvSpPr txBox="1"/>
          <p:nvPr/>
        </p:nvSpPr>
        <p:spPr>
          <a:xfrm>
            <a:off x="1371600" y="1447800"/>
            <a:ext cx="9842829" cy="3781163"/>
          </a:xfrm>
          <a:prstGeom prst="rect">
            <a:avLst/>
          </a:prstGeom>
        </p:spPr>
        <p:txBody>
          <a:bodyPr vert="horz" wrap="square" lIns="0" tIns="33655" rIns="0" bIns="0" rtlCol="0">
            <a:spAutoFit/>
          </a:bodyPr>
          <a:lstStyle/>
          <a:p>
            <a:pPr marL="406400" indent="-342900">
              <a:lnSpc>
                <a:spcPct val="150000"/>
              </a:lnSpc>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new</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lens for</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understanding purchase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ERPs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that</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affect</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the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by</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consumers.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406400" indent="-342900">
              <a:lnSpc>
                <a:spcPct val="150000"/>
              </a:lnSpc>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An externally supplied reference point can generate more positive consumer reactions even when it makes the offer objectively worse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economically——a</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novel </a:t>
            </a:r>
            <a:r>
              <a:rPr lang="en-US" altLang="zh-CN" sz="2400" spc="30">
                <a:solidFill>
                  <a:schemeClr val="tx1">
                    <a:lumMod val="75000"/>
                    <a:lumOff val="25000"/>
                  </a:schemeClr>
                </a:solidFill>
                <a:latin typeface="Tahoma" panose="020B0604030504040204" charset="0"/>
                <a:ea typeface="Tahoma" panose="020B0604030504040204" charset="0"/>
                <a:cs typeface="Tahoma" panose="020B0604030504040204" charset="0"/>
              </a:rPr>
              <a:t>dominance violation.</a:t>
            </a:r>
            <a:endPar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4E1-9E55-EF89-4C01-7CB3415A8512}"/>
              </a:ext>
            </a:extLst>
          </p:cNvPr>
          <p:cNvSpPr>
            <a:spLocks noGrp="1"/>
          </p:cNvSpPr>
          <p:nvPr>
            <p:ph type="ctrTitle"/>
          </p:nvPr>
        </p:nvSpPr>
        <p:spPr>
          <a:xfrm>
            <a:off x="704538" y="2380508"/>
            <a:ext cx="10439400" cy="2387600"/>
          </a:xfrm>
        </p:spPr>
        <p:txBody>
          <a:bodyPr>
            <a:noAutofit/>
          </a:bodyPr>
          <a:lstStyle/>
          <a:p>
            <a:br>
              <a:rPr lang="en-US" altLang="zh-CN" sz="4800" dirty="0">
                <a:latin typeface="Segoe UI" panose="020B0502040204020203" pitchFamily="34" charset="0"/>
                <a:cs typeface="Segoe UI" panose="020B0502040204020203" pitchFamily="34" charset="0"/>
              </a:rPr>
            </a:br>
            <a:br>
              <a:rPr lang="en-US" altLang="zh-CN" sz="4800" dirty="0">
                <a:latin typeface="Segoe UI" panose="020B0502040204020203" pitchFamily="34" charset="0"/>
                <a:cs typeface="Segoe UI" panose="020B0502040204020203" pitchFamily="34" charset="0"/>
              </a:rPr>
            </a:br>
            <a:r>
              <a:rPr lang="en-US" altLang="zh-CN" sz="4800" dirty="0">
                <a:latin typeface="Segoe UI" panose="020B0502040204020203" pitchFamily="34" charset="0"/>
                <a:cs typeface="Segoe UI" panose="020B0502040204020203" pitchFamily="34" charset="0"/>
              </a:rPr>
              <a:t>The Price that Binds: </a:t>
            </a:r>
            <a:br>
              <a:rPr lang="en-US" altLang="zh-CN" sz="4800" dirty="0">
                <a:latin typeface="Segoe UI" panose="020B0502040204020203" pitchFamily="34" charset="0"/>
                <a:cs typeface="Segoe UI" panose="020B0502040204020203" pitchFamily="34" charset="0"/>
              </a:rPr>
            </a:br>
            <a:r>
              <a:rPr lang="en-US" altLang="zh-CN" sz="4800" dirty="0">
                <a:latin typeface="Segoe UI" panose="020B0502040204020203" pitchFamily="34" charset="0"/>
                <a:cs typeface="Segoe UI" panose="020B0502040204020203" pitchFamily="34" charset="0"/>
              </a:rPr>
              <a:t>Perceived Fairness and the Effectiveness of Restricted Promotions</a:t>
            </a:r>
            <a:endParaRPr lang="en-US" sz="4800"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06DB75D2-30C6-EE19-2854-7A78BB455D33}"/>
              </a:ext>
            </a:extLst>
          </p:cNvPr>
          <p:cNvPicPr>
            <a:picLocks noChangeAspect="1"/>
          </p:cNvPicPr>
          <p:nvPr/>
        </p:nvPicPr>
        <p:blipFill>
          <a:blip r:embed="rId3"/>
          <a:stretch>
            <a:fillRect/>
          </a:stretch>
        </p:blipFill>
        <p:spPr>
          <a:xfrm>
            <a:off x="8712304" y="404813"/>
            <a:ext cx="2832100" cy="927100"/>
          </a:xfrm>
          <a:prstGeom prst="rect">
            <a:avLst/>
          </a:prstGeom>
        </p:spPr>
      </p:pic>
      <p:sp>
        <p:nvSpPr>
          <p:cNvPr id="5" name="Slide Number Placeholder 4">
            <a:extLst>
              <a:ext uri="{FF2B5EF4-FFF2-40B4-BE49-F238E27FC236}">
                <a16:creationId xmlns:a16="http://schemas.microsoft.com/office/drawing/2014/main" id="{C5A2826D-09E8-AEA4-D1A4-6AFF6C47BF3F}"/>
              </a:ext>
            </a:extLst>
          </p:cNvPr>
          <p:cNvSpPr>
            <a:spLocks noGrp="1"/>
          </p:cNvSpPr>
          <p:nvPr>
            <p:ph type="sldNum" sz="quarter" idx="12"/>
          </p:nvPr>
        </p:nvSpPr>
        <p:spPr/>
        <p:txBody>
          <a:bodyPr/>
          <a:lstStyle/>
          <a:p>
            <a:fld id="{82A5928A-368E-F64F-8D9A-9160A9B00FC2}" type="slidenum">
              <a:rPr lang="en-US" smtClean="0"/>
              <a:t>47</a:t>
            </a:fld>
            <a:endParaRPr lang="en-US"/>
          </a:p>
        </p:txBody>
      </p:sp>
    </p:spTree>
    <p:extLst>
      <p:ext uri="{BB962C8B-B14F-4D97-AF65-F5344CB8AC3E}">
        <p14:creationId xmlns:p14="http://schemas.microsoft.com/office/powerpoint/2010/main" val="805549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C4CB-C170-98A7-F059-7B60FE5D33E4}"/>
              </a:ext>
            </a:extLst>
          </p:cNvPr>
          <p:cNvSpPr>
            <a:spLocks noGrp="1"/>
          </p:cNvSpPr>
          <p:nvPr>
            <p:ph type="title"/>
          </p:nvPr>
        </p:nvSpPr>
        <p:spPr>
          <a:xfrm>
            <a:off x="4038600" y="5532437"/>
            <a:ext cx="3962400" cy="1325563"/>
          </a:xfrm>
        </p:spPr>
        <p:txBody>
          <a:bodyPr/>
          <a:lstStyle/>
          <a:p>
            <a:r>
              <a:rPr lang="en-US" dirty="0" err="1"/>
              <a:t>Shangwen</a:t>
            </a:r>
            <a:r>
              <a:rPr lang="en-US" dirty="0"/>
              <a:t> Yi</a:t>
            </a:r>
          </a:p>
        </p:txBody>
      </p:sp>
      <p:pic>
        <p:nvPicPr>
          <p:cNvPr id="4" name="Picture 3">
            <a:extLst>
              <a:ext uri="{FF2B5EF4-FFF2-40B4-BE49-F238E27FC236}">
                <a16:creationId xmlns:a16="http://schemas.microsoft.com/office/drawing/2014/main" id="{AB954A39-33EA-B927-E424-55D444D5E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100" y="533400"/>
            <a:ext cx="5257800" cy="5257800"/>
          </a:xfrm>
          <a:prstGeom prst="rect">
            <a:avLst/>
          </a:prstGeom>
        </p:spPr>
      </p:pic>
    </p:spTree>
    <p:extLst>
      <p:ext uri="{BB962C8B-B14F-4D97-AF65-F5344CB8AC3E}">
        <p14:creationId xmlns:p14="http://schemas.microsoft.com/office/powerpoint/2010/main" val="3084450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AD8C6-AC61-936E-1175-CA1FD3E5CF1F}"/>
              </a:ext>
            </a:extLst>
          </p:cNvPr>
          <p:cNvSpPr>
            <a:spLocks noGrp="1"/>
          </p:cNvSpPr>
          <p:nvPr>
            <p:ph type="title"/>
          </p:nvPr>
        </p:nvSpPr>
        <p:spPr/>
        <p:txBody>
          <a:bodyPr/>
          <a:lstStyle/>
          <a:p>
            <a:r>
              <a:rPr lang="en-US" altLang="zh-CN" dirty="0">
                <a:latin typeface="Segoe UI" panose="020B0502040204020203" pitchFamily="34" charset="0"/>
                <a:cs typeface="Segoe UI" panose="020B0502040204020203" pitchFamily="34" charset="0"/>
              </a:rPr>
              <a:t>Promotion</a:t>
            </a:r>
            <a:r>
              <a:rPr lang="zh-CN" altLang="en-US" dirty="0">
                <a:latin typeface="Segoe UI" panose="020B0502040204020203" pitchFamily="34" charset="0"/>
                <a:cs typeface="Segoe UI" panose="020B0502040204020203" pitchFamily="34" charset="0"/>
              </a:rPr>
              <a:t> </a:t>
            </a:r>
            <a:r>
              <a:rPr lang="en-US" altLang="zh-CN" dirty="0">
                <a:latin typeface="Segoe UI" panose="020B0502040204020203" pitchFamily="34" charset="0"/>
                <a:cs typeface="Segoe UI" panose="020B0502040204020203" pitchFamily="34" charset="0"/>
              </a:rPr>
              <a:t>Architecture</a:t>
            </a:r>
            <a:endParaRPr lang="en-US" dirty="0">
              <a:latin typeface="Segoe UI" panose="020B0502040204020203" pitchFamily="34" charset="0"/>
              <a:cs typeface="Segoe UI" panose="020B0502040204020203" pitchFamily="34" charset="0"/>
            </a:endParaRPr>
          </a:p>
        </p:txBody>
      </p:sp>
      <p:sp>
        <p:nvSpPr>
          <p:cNvPr id="5" name="Slide Number Placeholder 4">
            <a:extLst>
              <a:ext uri="{FF2B5EF4-FFF2-40B4-BE49-F238E27FC236}">
                <a16:creationId xmlns:a16="http://schemas.microsoft.com/office/drawing/2014/main" id="{293C4FDD-923F-DEB0-238F-07B902555F1B}"/>
              </a:ext>
            </a:extLst>
          </p:cNvPr>
          <p:cNvSpPr>
            <a:spLocks noGrp="1"/>
          </p:cNvSpPr>
          <p:nvPr>
            <p:ph type="sldNum" sz="quarter" idx="12"/>
          </p:nvPr>
        </p:nvSpPr>
        <p:spPr/>
        <p:txBody>
          <a:bodyPr/>
          <a:lstStyle/>
          <a:p>
            <a:fld id="{82A5928A-368E-F64F-8D9A-9160A9B00FC2}" type="slidenum">
              <a:rPr lang="en-US" smtClean="0"/>
              <a:t>49</a:t>
            </a:fld>
            <a:endParaRPr lang="en-US"/>
          </a:p>
        </p:txBody>
      </p:sp>
      <p:pic>
        <p:nvPicPr>
          <p:cNvPr id="6" name="Picture 5">
            <a:extLst>
              <a:ext uri="{FF2B5EF4-FFF2-40B4-BE49-F238E27FC236}">
                <a16:creationId xmlns:a16="http://schemas.microsoft.com/office/drawing/2014/main" id="{D414D675-808C-43F5-A9AE-FE4858738A4F}"/>
              </a:ext>
            </a:extLst>
          </p:cNvPr>
          <p:cNvPicPr>
            <a:picLocks noChangeAspect="1"/>
          </p:cNvPicPr>
          <p:nvPr/>
        </p:nvPicPr>
        <p:blipFill>
          <a:blip r:embed="rId3"/>
          <a:stretch>
            <a:fillRect/>
          </a:stretch>
        </p:blipFill>
        <p:spPr>
          <a:xfrm>
            <a:off x="591222" y="1328116"/>
            <a:ext cx="5504778" cy="4710919"/>
          </a:xfrm>
          <a:prstGeom prst="rect">
            <a:avLst/>
          </a:prstGeom>
        </p:spPr>
      </p:pic>
      <p:pic>
        <p:nvPicPr>
          <p:cNvPr id="7" name="Picture 6">
            <a:extLst>
              <a:ext uri="{FF2B5EF4-FFF2-40B4-BE49-F238E27FC236}">
                <a16:creationId xmlns:a16="http://schemas.microsoft.com/office/drawing/2014/main" id="{277A94E8-36C2-81DC-D118-69A93ED3F81A}"/>
              </a:ext>
            </a:extLst>
          </p:cNvPr>
          <p:cNvPicPr>
            <a:picLocks noChangeAspect="1"/>
          </p:cNvPicPr>
          <p:nvPr/>
        </p:nvPicPr>
        <p:blipFill>
          <a:blip r:embed="rId4"/>
          <a:stretch>
            <a:fillRect/>
          </a:stretch>
        </p:blipFill>
        <p:spPr>
          <a:xfrm>
            <a:off x="6230254" y="1328116"/>
            <a:ext cx="5504775" cy="4710918"/>
          </a:xfrm>
          <a:prstGeom prst="rect">
            <a:avLst/>
          </a:prstGeom>
        </p:spPr>
      </p:pic>
      <p:sp>
        <p:nvSpPr>
          <p:cNvPr id="9" name="TextBox 8">
            <a:extLst>
              <a:ext uri="{FF2B5EF4-FFF2-40B4-BE49-F238E27FC236}">
                <a16:creationId xmlns:a16="http://schemas.microsoft.com/office/drawing/2014/main" id="{7297CC09-B52A-F5B1-F4A2-B5CB75B430ED}"/>
              </a:ext>
            </a:extLst>
          </p:cNvPr>
          <p:cNvSpPr txBox="1"/>
          <p:nvPr/>
        </p:nvSpPr>
        <p:spPr>
          <a:xfrm>
            <a:off x="1818225" y="6077247"/>
            <a:ext cx="3050772" cy="461665"/>
          </a:xfrm>
          <a:prstGeom prst="rect">
            <a:avLst/>
          </a:prstGeom>
          <a:noFill/>
        </p:spPr>
        <p:txBody>
          <a:bodyPr wrap="none" rtlCol="0">
            <a:spAutoFit/>
          </a:bodyPr>
          <a:lstStyle/>
          <a:p>
            <a:r>
              <a:rPr lang="en-US" altLang="zh-CN" sz="2400" dirty="0">
                <a:latin typeface="Segoe UI" panose="020B0502040204020203" pitchFamily="34" charset="0"/>
                <a:cs typeface="Segoe UI" panose="020B0502040204020203" pitchFamily="34" charset="0"/>
              </a:rPr>
              <a:t>Threshold</a:t>
            </a:r>
            <a:r>
              <a:rPr lang="zh-CN" altLang="en-US" sz="2400" dirty="0">
                <a:latin typeface="Segoe UI" panose="020B0502040204020203" pitchFamily="34" charset="0"/>
                <a:cs typeface="Segoe UI" panose="020B0502040204020203" pitchFamily="34" charset="0"/>
              </a:rPr>
              <a:t> </a:t>
            </a:r>
            <a:r>
              <a:rPr lang="en-US" altLang="zh-CN" sz="2400" dirty="0">
                <a:latin typeface="Segoe UI" panose="020B0502040204020203" pitchFamily="34" charset="0"/>
                <a:cs typeface="Segoe UI" panose="020B0502040204020203" pitchFamily="34" charset="0"/>
              </a:rPr>
              <a:t>Promotion</a:t>
            </a:r>
            <a:endParaRPr lang="en-US" sz="2400" dirty="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F8AFFD6D-C849-C397-A8E4-A497A1932C4F}"/>
              </a:ext>
            </a:extLst>
          </p:cNvPr>
          <p:cNvSpPr txBox="1"/>
          <p:nvPr/>
        </p:nvSpPr>
        <p:spPr>
          <a:xfrm>
            <a:off x="7708745" y="6039034"/>
            <a:ext cx="2759858" cy="461665"/>
          </a:xfrm>
          <a:prstGeom prst="rect">
            <a:avLst/>
          </a:prstGeom>
          <a:noFill/>
        </p:spPr>
        <p:txBody>
          <a:bodyPr wrap="none" rtlCol="0">
            <a:spAutoFit/>
          </a:bodyPr>
          <a:lstStyle/>
          <a:p>
            <a:r>
              <a:rPr lang="en-US" altLang="zh-CN" sz="2400" dirty="0">
                <a:latin typeface="Segoe UI" panose="020B0502040204020203" pitchFamily="34" charset="0"/>
                <a:cs typeface="Segoe UI" panose="020B0502040204020203" pitchFamily="34" charset="0"/>
              </a:rPr>
              <a:t>Capped</a:t>
            </a:r>
            <a:r>
              <a:rPr lang="zh-CN" altLang="en-US" sz="2400" dirty="0">
                <a:latin typeface="Segoe UI" panose="020B0502040204020203" pitchFamily="34" charset="0"/>
                <a:cs typeface="Segoe UI" panose="020B0502040204020203" pitchFamily="34" charset="0"/>
              </a:rPr>
              <a:t> </a:t>
            </a:r>
            <a:r>
              <a:rPr lang="en-US" altLang="zh-CN" sz="2400" dirty="0">
                <a:latin typeface="Segoe UI" panose="020B0502040204020203" pitchFamily="34" charset="0"/>
                <a:cs typeface="Segoe UI" panose="020B0502040204020203" pitchFamily="34" charset="0"/>
              </a:rPr>
              <a:t>Promotion</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8527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sp>
        <p:nvSpPr>
          <p:cNvPr id="16" name="Rectangle 15"/>
          <p:cNvSpPr/>
          <p:nvPr/>
        </p:nvSpPr>
        <p:spPr>
          <a:xfrm>
            <a:off x="685800" y="457200"/>
            <a:ext cx="10757844" cy="1943417"/>
          </a:xfrm>
          <a:prstGeom prst="rect">
            <a:avLst/>
          </a:prstGeom>
        </p:spPr>
        <p:txBody>
          <a:bodyPr wrap="square">
            <a:spAutoFit/>
          </a:bodyPr>
          <a:lstStyle/>
          <a:p>
            <a:pPr algn="ctr">
              <a:lnSpc>
                <a:spcPct val="150000"/>
              </a:lnSpc>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Imagine that you</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are</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the manager of a supermarket. Your supermarket would mail a promotion to 1000 people who live in the local area with a coupon. </a:t>
            </a:r>
            <a:endParaRPr 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4" name="Rectangle 13"/>
          <p:cNvSpPr/>
          <p:nvPr/>
        </p:nvSpPr>
        <p:spPr>
          <a:xfrm>
            <a:off x="4042104" y="2847211"/>
            <a:ext cx="4480222" cy="1469185"/>
          </a:xfrm>
          <a:prstGeom prst="rect">
            <a:avLst/>
          </a:prstGeom>
          <a:ln w="25400">
            <a:solidFill>
              <a:schemeClr val="tx2"/>
            </a:solidFill>
          </a:ln>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$1</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Off</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Any</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Product</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Box 11"/>
          <p:cNvSpPr txBox="1"/>
          <p:nvPr/>
        </p:nvSpPr>
        <p:spPr>
          <a:xfrm>
            <a:off x="914399" y="5105400"/>
            <a:ext cx="10735631" cy="523220"/>
          </a:xfrm>
          <a:prstGeom prst="rect">
            <a:avLst/>
          </a:prstGeom>
          <a:noFill/>
        </p:spPr>
        <p:txBody>
          <a:bodyPr wrap="none" rtlCol="0">
            <a:spAutoFit/>
          </a:bodyPr>
          <a:lstStyle/>
          <a:p>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How many people do you think would redeem the coupon?</a:t>
            </a:r>
            <a:endParaRPr lang="en-US" sz="2800" dirty="0">
              <a:ea typeface="Tahoma" panose="020B0604030504040204" charset="0"/>
              <a:cs typeface="Tahoma" panose="020B060403050404020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4770EF-BAA1-D5E9-387C-BE4A75C9D0DD}"/>
              </a:ext>
            </a:extLst>
          </p:cNvPr>
          <p:cNvSpPr>
            <a:spLocks noGrp="1"/>
          </p:cNvSpPr>
          <p:nvPr>
            <p:ph type="sldNum" sz="quarter" idx="12"/>
          </p:nvPr>
        </p:nvSpPr>
        <p:spPr/>
        <p:txBody>
          <a:bodyPr/>
          <a:lstStyle/>
          <a:p>
            <a:fld id="{82A5928A-368E-F64F-8D9A-9160A9B00FC2}" type="slidenum">
              <a:rPr lang="en-US" smtClean="0"/>
              <a:t>50</a:t>
            </a:fld>
            <a:endParaRPr lang="en-US"/>
          </a:p>
        </p:txBody>
      </p:sp>
      <p:sp>
        <p:nvSpPr>
          <p:cNvPr id="9" name="TextBox 8">
            <a:extLst>
              <a:ext uri="{FF2B5EF4-FFF2-40B4-BE49-F238E27FC236}">
                <a16:creationId xmlns:a16="http://schemas.microsoft.com/office/drawing/2014/main" id="{530FFDC5-6429-B635-1198-ECB098B304BB}"/>
              </a:ext>
            </a:extLst>
          </p:cNvPr>
          <p:cNvSpPr txBox="1"/>
          <p:nvPr/>
        </p:nvSpPr>
        <p:spPr>
          <a:xfrm>
            <a:off x="1468828" y="5822126"/>
            <a:ext cx="9254344" cy="646331"/>
          </a:xfrm>
          <a:prstGeom prst="rect">
            <a:avLst/>
          </a:prstGeom>
          <a:noFill/>
        </p:spPr>
        <p:txBody>
          <a:bodyPr wrap="square">
            <a:spAutoFit/>
          </a:bodyPr>
          <a:lstStyle/>
          <a:p>
            <a:r>
              <a:rPr lang="en-US" altLang="zh-CN"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Trigger</a:t>
            </a:r>
            <a:r>
              <a:rPr lang="zh-CN" altLang="en-US"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 </a:t>
            </a:r>
            <a:r>
              <a:rPr lang="en-US" altLang="zh-CN"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Value:</a:t>
            </a:r>
            <a:r>
              <a:rPr lang="zh-CN" altLang="en-US"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 </a:t>
            </a:r>
            <a:r>
              <a:rPr lang="en-CA"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the critical spending level that triggers a change in the discount received</a:t>
            </a:r>
          </a:p>
          <a:p>
            <a:r>
              <a:rPr lang="en-CA" dirty="0">
                <a:effectLst/>
                <a:latin typeface="Segoe UI" panose="020B0502040204020203" pitchFamily="34" charset="0"/>
                <a:cs typeface="Segoe UI" panose="020B0502040204020203" pitchFamily="34" charset="0"/>
              </a:rPr>
              <a:t> </a:t>
            </a:r>
            <a:endParaRPr lang="en-US" dirty="0">
              <a:latin typeface="Segoe UI" panose="020B0502040204020203" pitchFamily="34" charset="0"/>
              <a:cs typeface="Segoe UI" panose="020B0502040204020203" pitchFamily="34" charset="0"/>
            </a:endParaRPr>
          </a:p>
        </p:txBody>
      </p:sp>
      <p:pic>
        <p:nvPicPr>
          <p:cNvPr id="8" name="Picture 7" descr="Chart&#10;&#10;Description automatically generated with medium confidence">
            <a:extLst>
              <a:ext uri="{FF2B5EF4-FFF2-40B4-BE49-F238E27FC236}">
                <a16:creationId xmlns:a16="http://schemas.microsoft.com/office/drawing/2014/main" id="{1EDA5C38-A54F-B0E2-1B88-ACD62CB59F29}"/>
              </a:ext>
            </a:extLst>
          </p:cNvPr>
          <p:cNvPicPr>
            <a:picLocks noChangeAspect="1"/>
          </p:cNvPicPr>
          <p:nvPr/>
        </p:nvPicPr>
        <p:blipFill>
          <a:blip r:embed="rId3"/>
          <a:stretch>
            <a:fillRect/>
          </a:stretch>
        </p:blipFill>
        <p:spPr>
          <a:xfrm>
            <a:off x="997772" y="968751"/>
            <a:ext cx="9504357" cy="4462231"/>
          </a:xfrm>
          <a:prstGeom prst="rect">
            <a:avLst/>
          </a:prstGeom>
        </p:spPr>
      </p:pic>
    </p:spTree>
    <p:extLst>
      <p:ext uri="{BB962C8B-B14F-4D97-AF65-F5344CB8AC3E}">
        <p14:creationId xmlns:p14="http://schemas.microsoft.com/office/powerpoint/2010/main" val="790997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4B53-20A3-0E41-9133-7DEF7BC2F509}"/>
              </a:ext>
            </a:extLst>
          </p:cNvPr>
          <p:cNvSpPr>
            <a:spLocks noGrp="1"/>
          </p:cNvSpPr>
          <p:nvPr>
            <p:ph type="title"/>
          </p:nvPr>
        </p:nvSpPr>
        <p:spPr>
          <a:xfrm>
            <a:off x="838200" y="5395"/>
            <a:ext cx="10515600" cy="1325563"/>
          </a:xfrm>
        </p:spPr>
        <p:txBody>
          <a:bodyPr/>
          <a:lstStyle/>
          <a:p>
            <a:r>
              <a:rPr lang="en-US" altLang="zh-CN" dirty="0"/>
              <a:t>Equity:</a:t>
            </a:r>
            <a:r>
              <a:rPr lang="zh-CN" altLang="en-US" dirty="0"/>
              <a:t> </a:t>
            </a:r>
            <a:r>
              <a:rPr lang="en-US" altLang="zh-CN" dirty="0"/>
              <a:t>Capped</a:t>
            </a:r>
            <a:r>
              <a:rPr lang="zh-CN" altLang="en-US" dirty="0"/>
              <a:t> </a:t>
            </a:r>
            <a:r>
              <a:rPr lang="en-US" altLang="zh-CN" dirty="0"/>
              <a:t>vs</a:t>
            </a:r>
            <a:r>
              <a:rPr lang="zh-CN" altLang="en-US" dirty="0"/>
              <a:t> </a:t>
            </a:r>
            <a:r>
              <a:rPr lang="en-US" altLang="zh-CN" dirty="0"/>
              <a:t>Threshold</a:t>
            </a:r>
            <a:r>
              <a:rPr lang="zh-CN" altLang="en-US" dirty="0"/>
              <a:t> </a:t>
            </a:r>
            <a:r>
              <a:rPr lang="en-US" altLang="zh-CN" dirty="0"/>
              <a:t>Promotion</a:t>
            </a:r>
            <a:endParaRPr lang="en-US" dirty="0"/>
          </a:p>
        </p:txBody>
      </p:sp>
      <p:sp>
        <p:nvSpPr>
          <p:cNvPr id="3" name="Content Placeholder 2">
            <a:extLst>
              <a:ext uri="{FF2B5EF4-FFF2-40B4-BE49-F238E27FC236}">
                <a16:creationId xmlns:a16="http://schemas.microsoft.com/office/drawing/2014/main" id="{D46FAA7C-8AF4-5540-8CF2-BFDBFC7B110C}"/>
              </a:ext>
            </a:extLst>
          </p:cNvPr>
          <p:cNvSpPr>
            <a:spLocks noGrp="1"/>
          </p:cNvSpPr>
          <p:nvPr>
            <p:ph idx="1"/>
          </p:nvPr>
        </p:nvSpPr>
        <p:spPr>
          <a:xfrm>
            <a:off x="838200" y="4052684"/>
            <a:ext cx="5257800" cy="3656722"/>
          </a:xfrm>
        </p:spPr>
        <p:txBody>
          <a:bodyPr>
            <a:normAutofit/>
          </a:bodyPr>
          <a:lstStyle/>
          <a:p>
            <a:r>
              <a:rPr lang="en-US" altLang="zh-CN" dirty="0"/>
              <a:t>Exaggerated</a:t>
            </a:r>
            <a:r>
              <a:rPr lang="zh-CN" altLang="en-US" dirty="0"/>
              <a:t> </a:t>
            </a:r>
            <a:r>
              <a:rPr lang="en-US" altLang="zh-CN" dirty="0"/>
              <a:t>reference and</a:t>
            </a:r>
            <a:r>
              <a:rPr lang="zh-CN" altLang="en-US" dirty="0"/>
              <a:t> </a:t>
            </a:r>
            <a:r>
              <a:rPr lang="en-US" altLang="zh-CN" dirty="0"/>
              <a:t>higher</a:t>
            </a:r>
            <a:r>
              <a:rPr lang="zh-CN" altLang="en-US" dirty="0"/>
              <a:t> </a:t>
            </a:r>
            <a:r>
              <a:rPr lang="en-US" altLang="zh-CN" dirty="0"/>
              <a:t>expectation</a:t>
            </a:r>
            <a:r>
              <a:rPr lang="zh-CN" altLang="en-US" dirty="0"/>
              <a:t> </a:t>
            </a:r>
            <a:r>
              <a:rPr lang="en-US" altLang="zh-CN" dirty="0"/>
              <a:t>for</a:t>
            </a:r>
            <a:r>
              <a:rPr lang="zh-CN" altLang="en-US" dirty="0"/>
              <a:t> </a:t>
            </a:r>
            <a:r>
              <a:rPr lang="en-US" altLang="zh-CN" dirty="0"/>
              <a:t>discount</a:t>
            </a:r>
            <a:r>
              <a:rPr lang="zh-CN" altLang="en-US" dirty="0"/>
              <a:t> </a:t>
            </a:r>
            <a:r>
              <a:rPr lang="en-US" altLang="zh-CN" sz="2000" dirty="0"/>
              <a:t>(</a:t>
            </a:r>
            <a:r>
              <a:rPr lang="en-US" altLang="zh-CN" sz="2000" dirty="0" err="1"/>
              <a:t>Urbany</a:t>
            </a:r>
            <a:r>
              <a:rPr lang="zh-CN" altLang="en-US" sz="2000" dirty="0"/>
              <a:t> </a:t>
            </a:r>
            <a:r>
              <a:rPr lang="en-US" altLang="zh-CN" sz="2000" dirty="0"/>
              <a:t>et</a:t>
            </a:r>
            <a:r>
              <a:rPr lang="zh-CN" altLang="en-US" sz="2000" dirty="0"/>
              <a:t> </a:t>
            </a:r>
            <a:r>
              <a:rPr lang="en-US" altLang="zh-CN" sz="2000" dirty="0"/>
              <a:t>al.</a:t>
            </a:r>
            <a:r>
              <a:rPr lang="zh-CN" altLang="en-US" sz="2000" dirty="0"/>
              <a:t> </a:t>
            </a:r>
            <a:r>
              <a:rPr lang="en-US" altLang="zh-CN" sz="2000" dirty="0"/>
              <a:t>1988)</a:t>
            </a:r>
            <a:endParaRPr lang="en-US" altLang="zh-CN" sz="2400" dirty="0"/>
          </a:p>
          <a:p>
            <a:r>
              <a:rPr lang="en-US" altLang="zh-CN" dirty="0"/>
              <a:t>Negative</a:t>
            </a:r>
            <a:r>
              <a:rPr lang="zh-CN" altLang="en-US" dirty="0"/>
              <a:t> </a:t>
            </a:r>
            <a:r>
              <a:rPr lang="en-US" altLang="zh-CN" dirty="0"/>
              <a:t>expectation</a:t>
            </a:r>
            <a:r>
              <a:rPr lang="zh-CN" altLang="en-US" dirty="0"/>
              <a:t> </a:t>
            </a:r>
            <a:r>
              <a:rPr lang="en-US" altLang="zh-CN" dirty="0"/>
              <a:t>disconfirmation</a:t>
            </a:r>
            <a:r>
              <a:rPr lang="zh-CN" altLang="en-US" dirty="0"/>
              <a:t> </a:t>
            </a:r>
            <a:r>
              <a:rPr lang="en-US" altLang="zh-CN" sz="2000" dirty="0"/>
              <a:t>(</a:t>
            </a:r>
            <a:r>
              <a:rPr lang="en-CA" sz="2000" dirty="0"/>
              <a:t>Oliver</a:t>
            </a:r>
            <a:r>
              <a:rPr lang="zh-CN" altLang="en-US" sz="2000" dirty="0"/>
              <a:t> </a:t>
            </a:r>
            <a:r>
              <a:rPr lang="en-US" altLang="zh-CN" sz="2000" dirty="0"/>
              <a:t>et</a:t>
            </a:r>
            <a:r>
              <a:rPr lang="zh-CN" altLang="en-US" sz="2000" dirty="0"/>
              <a:t> </a:t>
            </a:r>
            <a:r>
              <a:rPr lang="en-US" altLang="zh-CN" sz="2000" dirty="0"/>
              <a:t>al.</a:t>
            </a:r>
            <a:r>
              <a:rPr lang="zh-CN" altLang="en-US" sz="2000" dirty="0"/>
              <a:t> </a:t>
            </a:r>
            <a:r>
              <a:rPr lang="en-CA" sz="2000" dirty="0"/>
              <a:t>1994</a:t>
            </a:r>
            <a:r>
              <a:rPr lang="en-US" altLang="zh-CN" sz="2000" dirty="0"/>
              <a:t>)</a:t>
            </a:r>
          </a:p>
          <a:p>
            <a:endParaRPr lang="en-US" altLang="zh-CN" sz="2000" dirty="0"/>
          </a:p>
          <a:p>
            <a:endParaRPr lang="en-US" dirty="0"/>
          </a:p>
        </p:txBody>
      </p:sp>
      <p:sp>
        <p:nvSpPr>
          <p:cNvPr id="4" name="Slide Number Placeholder 3">
            <a:extLst>
              <a:ext uri="{FF2B5EF4-FFF2-40B4-BE49-F238E27FC236}">
                <a16:creationId xmlns:a16="http://schemas.microsoft.com/office/drawing/2014/main" id="{895D04D2-A26B-D74D-BF56-DBFAFFCD8F4F}"/>
              </a:ext>
            </a:extLst>
          </p:cNvPr>
          <p:cNvSpPr>
            <a:spLocks noGrp="1"/>
          </p:cNvSpPr>
          <p:nvPr>
            <p:ph type="sldNum" sz="quarter" idx="12"/>
          </p:nvPr>
        </p:nvSpPr>
        <p:spPr/>
        <p:txBody>
          <a:bodyPr/>
          <a:lstStyle/>
          <a:p>
            <a:fld id="{DEBFFBA1-8694-864C-8E28-713F39F581E8}" type="slidenum">
              <a:rPr lang="en-US" smtClean="0"/>
              <a:t>51</a:t>
            </a:fld>
            <a:endParaRPr lang="en-US"/>
          </a:p>
        </p:txBody>
      </p:sp>
      <p:sp>
        <p:nvSpPr>
          <p:cNvPr id="7" name="Rectangle 6">
            <a:extLst>
              <a:ext uri="{FF2B5EF4-FFF2-40B4-BE49-F238E27FC236}">
                <a16:creationId xmlns:a16="http://schemas.microsoft.com/office/drawing/2014/main" id="{19FF2E51-13C6-4548-A054-62AC7E70F844}"/>
              </a:ext>
            </a:extLst>
          </p:cNvPr>
          <p:cNvSpPr/>
          <p:nvPr/>
        </p:nvSpPr>
        <p:spPr>
          <a:xfrm>
            <a:off x="7366574" y="3548410"/>
            <a:ext cx="2950488" cy="461665"/>
          </a:xfrm>
          <a:prstGeom prst="rect">
            <a:avLst/>
          </a:prstGeom>
        </p:spPr>
        <p:txBody>
          <a:bodyPr wrap="none">
            <a:spAutoFit/>
          </a:bodyPr>
          <a:lstStyle/>
          <a:p>
            <a:r>
              <a:rPr lang="en-US" altLang="zh-CN" sz="2400" dirty="0"/>
              <a:t>T</a:t>
            </a:r>
            <a:r>
              <a:rPr lang="en-CA" sz="2400" dirty="0" err="1"/>
              <a:t>hreshold</a:t>
            </a:r>
            <a:r>
              <a:rPr lang="zh-CN" altLang="en-US" sz="2400" dirty="0"/>
              <a:t> </a:t>
            </a:r>
            <a:r>
              <a:rPr lang="en-US" altLang="zh-CN" sz="2400" dirty="0"/>
              <a:t>promotions</a:t>
            </a:r>
            <a:endParaRPr lang="en-US" sz="2400" dirty="0"/>
          </a:p>
        </p:txBody>
      </p:sp>
      <p:sp>
        <p:nvSpPr>
          <p:cNvPr id="8" name="Rectangle 7">
            <a:extLst>
              <a:ext uri="{FF2B5EF4-FFF2-40B4-BE49-F238E27FC236}">
                <a16:creationId xmlns:a16="http://schemas.microsoft.com/office/drawing/2014/main" id="{1F535D19-F267-0440-8E8F-996104C4ED69}"/>
              </a:ext>
            </a:extLst>
          </p:cNvPr>
          <p:cNvSpPr/>
          <p:nvPr/>
        </p:nvSpPr>
        <p:spPr>
          <a:xfrm>
            <a:off x="1748764" y="3568388"/>
            <a:ext cx="2654766" cy="461665"/>
          </a:xfrm>
          <a:prstGeom prst="rect">
            <a:avLst/>
          </a:prstGeom>
        </p:spPr>
        <p:txBody>
          <a:bodyPr wrap="none">
            <a:spAutoFit/>
          </a:bodyPr>
          <a:lstStyle/>
          <a:p>
            <a:r>
              <a:rPr lang="en-US" altLang="zh-CN" sz="2400" dirty="0"/>
              <a:t>Capped</a:t>
            </a:r>
            <a:r>
              <a:rPr lang="zh-CN" altLang="en-US" sz="2400" dirty="0"/>
              <a:t> </a:t>
            </a:r>
            <a:r>
              <a:rPr lang="en-US" altLang="zh-CN" sz="2400" dirty="0"/>
              <a:t>promotions</a:t>
            </a:r>
            <a:endParaRPr lang="en-US" sz="2400" dirty="0"/>
          </a:p>
        </p:txBody>
      </p:sp>
      <p:sp>
        <p:nvSpPr>
          <p:cNvPr id="10" name="Content Placeholder 2">
            <a:extLst>
              <a:ext uri="{FF2B5EF4-FFF2-40B4-BE49-F238E27FC236}">
                <a16:creationId xmlns:a16="http://schemas.microsoft.com/office/drawing/2014/main" id="{39496D63-1FE2-F849-9C46-5353EE3827CB}"/>
              </a:ext>
            </a:extLst>
          </p:cNvPr>
          <p:cNvSpPr txBox="1">
            <a:spLocks/>
          </p:cNvSpPr>
          <p:nvPr/>
        </p:nvSpPr>
        <p:spPr>
          <a:xfrm>
            <a:off x="6338667" y="4002796"/>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A</a:t>
            </a:r>
            <a:r>
              <a:rPr lang="zh-CN" altLang="en-US" dirty="0"/>
              <a:t> </a:t>
            </a:r>
            <a:r>
              <a:rPr lang="en-US" altLang="zh-CN" dirty="0"/>
              <a:t>lowered</a:t>
            </a:r>
            <a:r>
              <a:rPr lang="zh-CN" altLang="en-US" dirty="0"/>
              <a:t> </a:t>
            </a:r>
            <a:r>
              <a:rPr lang="en-US" altLang="zh-CN" dirty="0"/>
              <a:t>reference</a:t>
            </a:r>
            <a:r>
              <a:rPr lang="zh-CN" altLang="en-US" dirty="0"/>
              <a:t> </a:t>
            </a:r>
            <a:r>
              <a:rPr lang="en-US" altLang="zh-CN" dirty="0"/>
              <a:t>for</a:t>
            </a:r>
            <a:r>
              <a:rPr lang="zh-CN" altLang="en-US" dirty="0"/>
              <a:t> </a:t>
            </a:r>
            <a:r>
              <a:rPr lang="en-US" altLang="zh-CN" dirty="0"/>
              <a:t>spending</a:t>
            </a:r>
            <a:r>
              <a:rPr lang="zh-CN" altLang="en-US" dirty="0"/>
              <a:t> </a:t>
            </a:r>
            <a:r>
              <a:rPr lang="en-US" altLang="zh-CN" dirty="0"/>
              <a:t>amount</a:t>
            </a:r>
            <a:r>
              <a:rPr lang="zh-CN" altLang="en-US" dirty="0"/>
              <a:t> </a:t>
            </a:r>
            <a:r>
              <a:rPr lang="en-US" altLang="zh-CN" dirty="0"/>
              <a:t>and</a:t>
            </a:r>
            <a:r>
              <a:rPr lang="zh-CN" altLang="en-US" dirty="0"/>
              <a:t> </a:t>
            </a:r>
            <a:r>
              <a:rPr lang="en-US" altLang="zh-CN" dirty="0"/>
              <a:t>a</a:t>
            </a:r>
            <a:r>
              <a:rPr lang="zh-CN" altLang="en-US" dirty="0"/>
              <a:t> </a:t>
            </a:r>
            <a:r>
              <a:rPr lang="en-US" altLang="zh-CN" dirty="0"/>
              <a:t>heightened</a:t>
            </a:r>
            <a:r>
              <a:rPr lang="zh-CN" altLang="en-US" dirty="0"/>
              <a:t> </a:t>
            </a:r>
            <a:r>
              <a:rPr lang="en-US" altLang="zh-CN" dirty="0"/>
              <a:t>attractiveness</a:t>
            </a:r>
            <a:r>
              <a:rPr lang="zh-CN" altLang="en-US" dirty="0"/>
              <a:t> </a:t>
            </a:r>
            <a:r>
              <a:rPr lang="en-US" altLang="zh-CN" dirty="0"/>
              <a:t>of</a:t>
            </a:r>
            <a:r>
              <a:rPr lang="zh-CN" altLang="en-US" dirty="0"/>
              <a:t> </a:t>
            </a:r>
            <a:r>
              <a:rPr lang="en-US" altLang="zh-CN" dirty="0"/>
              <a:t>discount</a:t>
            </a:r>
            <a:r>
              <a:rPr lang="zh-CN" altLang="en-US" dirty="0"/>
              <a:t> </a:t>
            </a:r>
            <a:r>
              <a:rPr lang="en-US" altLang="zh-CN" sz="2000" dirty="0"/>
              <a:t>(Mao</a:t>
            </a:r>
            <a:r>
              <a:rPr lang="zh-CN" altLang="en-US" sz="2000" dirty="0"/>
              <a:t> </a:t>
            </a:r>
            <a:r>
              <a:rPr lang="en-US" altLang="zh-CN" sz="2000" dirty="0"/>
              <a:t>2016;</a:t>
            </a:r>
            <a:r>
              <a:rPr lang="zh-CN" altLang="en-US" sz="2000" dirty="0"/>
              <a:t> </a:t>
            </a:r>
            <a:r>
              <a:rPr lang="en-US" altLang="zh-CN" sz="2000" dirty="0" err="1"/>
              <a:t>Sokolova</a:t>
            </a:r>
            <a:r>
              <a:rPr lang="zh-CN" altLang="en-US" sz="2000" dirty="0"/>
              <a:t> </a:t>
            </a:r>
            <a:r>
              <a:rPr lang="en-US" altLang="zh-CN" sz="2000" dirty="0"/>
              <a:t>2022;</a:t>
            </a:r>
            <a:r>
              <a:rPr lang="zh-CN" altLang="en-US" sz="2000" dirty="0"/>
              <a:t> </a:t>
            </a:r>
            <a:r>
              <a:rPr lang="en-US" altLang="zh-CN" sz="2000" dirty="0"/>
              <a:t>Tversky</a:t>
            </a:r>
            <a:r>
              <a:rPr lang="zh-CN" altLang="en-US" sz="2000" dirty="0"/>
              <a:t> </a:t>
            </a:r>
            <a:r>
              <a:rPr lang="en-US" altLang="zh-CN" sz="2000" dirty="0"/>
              <a:t>and</a:t>
            </a:r>
            <a:r>
              <a:rPr lang="zh-CN" altLang="en-US" sz="2000" dirty="0"/>
              <a:t> </a:t>
            </a:r>
            <a:r>
              <a:rPr lang="en-US" altLang="zh-CN" sz="2000" dirty="0"/>
              <a:t>Kahneman</a:t>
            </a:r>
            <a:r>
              <a:rPr lang="zh-CN" altLang="en-US" sz="2000" dirty="0"/>
              <a:t> </a:t>
            </a:r>
            <a:r>
              <a:rPr lang="en-US" altLang="zh-CN" sz="2000"/>
              <a:t>1981)</a:t>
            </a:r>
            <a:r>
              <a:rPr lang="zh-CN" altLang="en-US" sz="2000" dirty="0"/>
              <a:t> </a:t>
            </a:r>
            <a:endParaRPr lang="en-US" altLang="zh-CN" sz="2400" dirty="0"/>
          </a:p>
          <a:p>
            <a:endParaRPr lang="en-US" dirty="0"/>
          </a:p>
        </p:txBody>
      </p:sp>
      <p:sp>
        <p:nvSpPr>
          <p:cNvPr id="11" name="Content Placeholder 2">
            <a:extLst>
              <a:ext uri="{FF2B5EF4-FFF2-40B4-BE49-F238E27FC236}">
                <a16:creationId xmlns:a16="http://schemas.microsoft.com/office/drawing/2014/main" id="{78FF5BD3-8F9C-064E-93B9-8458E0DDC263}"/>
              </a:ext>
            </a:extLst>
          </p:cNvPr>
          <p:cNvSpPr txBox="1">
            <a:spLocks/>
          </p:cNvSpPr>
          <p:nvPr/>
        </p:nvSpPr>
        <p:spPr>
          <a:xfrm>
            <a:off x="838200" y="6025042"/>
            <a:ext cx="6054969" cy="3656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Lower perceived fairness</a:t>
            </a:r>
            <a:r>
              <a:rPr lang="zh-CN" altLang="en-US" dirty="0"/>
              <a:t> </a:t>
            </a:r>
            <a:r>
              <a:rPr lang="en-CA" altLang="zh-CN" sz="2000" dirty="0"/>
              <a:t>(</a:t>
            </a:r>
            <a:r>
              <a:rPr lang="en-US" altLang="zh-CN" sz="2000" dirty="0"/>
              <a:t>Darke</a:t>
            </a:r>
            <a:r>
              <a:rPr lang="zh-CN" altLang="en-US" sz="2000" dirty="0"/>
              <a:t> </a:t>
            </a:r>
            <a:r>
              <a:rPr lang="en-US" altLang="zh-CN" sz="2000" dirty="0"/>
              <a:t>and</a:t>
            </a:r>
            <a:r>
              <a:rPr lang="zh-CN" altLang="en-US" sz="2000" dirty="0"/>
              <a:t> </a:t>
            </a:r>
            <a:r>
              <a:rPr lang="en-US" altLang="zh-CN" sz="2000" dirty="0"/>
              <a:t>Dahl</a:t>
            </a:r>
            <a:r>
              <a:rPr lang="zh-CN" altLang="en-US" sz="2000" dirty="0"/>
              <a:t> </a:t>
            </a:r>
            <a:r>
              <a:rPr lang="en-US" altLang="zh-CN" sz="2000" dirty="0"/>
              <a:t>2003;</a:t>
            </a:r>
            <a:r>
              <a:rPr lang="zh-CN" altLang="en-US" sz="2000" dirty="0"/>
              <a:t> </a:t>
            </a:r>
            <a:r>
              <a:rPr lang="en-CA" altLang="zh-CN" sz="2000" dirty="0"/>
              <a:t>Thaler 1985)</a:t>
            </a:r>
          </a:p>
          <a:p>
            <a:endParaRPr lang="en-US" altLang="zh-CN" sz="2000" dirty="0"/>
          </a:p>
          <a:p>
            <a:endParaRPr lang="en-US" dirty="0"/>
          </a:p>
        </p:txBody>
      </p:sp>
      <p:sp>
        <p:nvSpPr>
          <p:cNvPr id="9" name="Content Placeholder 2">
            <a:extLst>
              <a:ext uri="{FF2B5EF4-FFF2-40B4-BE49-F238E27FC236}">
                <a16:creationId xmlns:a16="http://schemas.microsoft.com/office/drawing/2014/main" id="{5BE957EF-5470-45CE-F02A-9CA3A79684D9}"/>
              </a:ext>
            </a:extLst>
          </p:cNvPr>
          <p:cNvSpPr txBox="1">
            <a:spLocks/>
          </p:cNvSpPr>
          <p:nvPr/>
        </p:nvSpPr>
        <p:spPr>
          <a:xfrm>
            <a:off x="990600" y="1251418"/>
            <a:ext cx="9958477" cy="8668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Equity</a:t>
            </a:r>
            <a:r>
              <a:rPr lang="zh-CN" altLang="en-US" dirty="0"/>
              <a:t> </a:t>
            </a:r>
            <a:r>
              <a:rPr lang="en-US" altLang="zh-CN" dirty="0"/>
              <a:t>theory:</a:t>
            </a:r>
            <a:r>
              <a:rPr lang="zh-CN" altLang="en-US" dirty="0"/>
              <a:t> </a:t>
            </a:r>
            <a:r>
              <a:rPr lang="en-CA" dirty="0"/>
              <a:t>fairness perceptions derive from comparing </a:t>
            </a:r>
            <a:r>
              <a:rPr lang="en-CA" dirty="0" err="1"/>
              <a:t>th</a:t>
            </a:r>
            <a:r>
              <a:rPr lang="en-US" altLang="zh-CN" dirty="0"/>
              <a:t>e</a:t>
            </a:r>
            <a:r>
              <a:rPr lang="zh-CN" altLang="en-US" dirty="0"/>
              <a:t> </a:t>
            </a:r>
            <a:r>
              <a:rPr lang="en-CA" dirty="0"/>
              <a:t>outcome</a:t>
            </a:r>
            <a:r>
              <a:rPr lang="en-US" altLang="zh-CN" dirty="0"/>
              <a:t>-</a:t>
            </a:r>
            <a:r>
              <a:rPr lang="en-CA" dirty="0"/>
              <a:t>input </a:t>
            </a:r>
            <a:r>
              <a:rPr lang="en-US" altLang="zh-CN" dirty="0"/>
              <a:t>ratio</a:t>
            </a:r>
            <a:r>
              <a:rPr lang="zh-CN" altLang="en-US" dirty="0"/>
              <a:t> </a:t>
            </a:r>
            <a:r>
              <a:rPr lang="en-CA" dirty="0"/>
              <a:t>with a reference ratio </a:t>
            </a:r>
            <a:r>
              <a:rPr lang="en-US" altLang="zh-CN" sz="2000" dirty="0"/>
              <a:t>(Adams</a:t>
            </a:r>
            <a:r>
              <a:rPr lang="zh-CN" altLang="en-US" sz="2000" dirty="0"/>
              <a:t> </a:t>
            </a:r>
            <a:r>
              <a:rPr lang="en-US" altLang="zh-CN" sz="2000" dirty="0"/>
              <a:t>1965)</a:t>
            </a:r>
            <a:r>
              <a:rPr lang="zh-CN" altLang="en-US" sz="2000" dirty="0"/>
              <a:t> </a:t>
            </a:r>
            <a:endParaRPr lang="en-US" dirty="0"/>
          </a:p>
        </p:txBody>
      </p:sp>
      <p:sp>
        <p:nvSpPr>
          <p:cNvPr id="13" name="TextBox 12">
            <a:extLst>
              <a:ext uri="{FF2B5EF4-FFF2-40B4-BE49-F238E27FC236}">
                <a16:creationId xmlns:a16="http://schemas.microsoft.com/office/drawing/2014/main" id="{966E7C2B-08DA-BA62-0A76-326761E644D4}"/>
              </a:ext>
            </a:extLst>
          </p:cNvPr>
          <p:cNvSpPr txBox="1"/>
          <p:nvPr/>
        </p:nvSpPr>
        <p:spPr>
          <a:xfrm>
            <a:off x="394608" y="2345428"/>
            <a:ext cx="5406865"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50%</a:t>
            </a:r>
            <a:r>
              <a:rPr lang="zh-CN" altLang="en-US" sz="3200" i="1" dirty="0"/>
              <a:t> </a:t>
            </a:r>
            <a:r>
              <a:rPr lang="en-US" altLang="zh-CN" sz="3200" i="1" dirty="0"/>
              <a:t>off</a:t>
            </a:r>
          </a:p>
          <a:p>
            <a:pPr algn="ctr"/>
            <a:r>
              <a:rPr lang="en-US" altLang="zh-CN" sz="3200" i="1" dirty="0"/>
              <a:t>$5</a:t>
            </a:r>
            <a:r>
              <a:rPr lang="zh-CN" altLang="en-US" sz="3200" i="1" dirty="0"/>
              <a:t> </a:t>
            </a:r>
            <a:r>
              <a:rPr lang="en-US" altLang="zh-CN" sz="3200" i="1" dirty="0"/>
              <a:t>max</a:t>
            </a:r>
            <a:r>
              <a:rPr lang="zh-CN" altLang="en-US" sz="3200" i="1" dirty="0"/>
              <a:t> </a:t>
            </a:r>
            <a:r>
              <a:rPr lang="en-US" altLang="zh-CN" sz="3200" i="1" dirty="0"/>
              <a:t>discount</a:t>
            </a:r>
            <a:r>
              <a:rPr lang="zh-CN" altLang="en-US" sz="3200" i="1" dirty="0"/>
              <a:t> </a:t>
            </a: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endParaRPr lang="en-US" sz="3200" i="1" dirty="0"/>
          </a:p>
        </p:txBody>
      </p:sp>
      <p:sp>
        <p:nvSpPr>
          <p:cNvPr id="14" name="TextBox 13">
            <a:extLst>
              <a:ext uri="{FF2B5EF4-FFF2-40B4-BE49-F238E27FC236}">
                <a16:creationId xmlns:a16="http://schemas.microsoft.com/office/drawing/2014/main" id="{DEA2C913-44FE-97E4-CF98-0B1A057A1789}"/>
              </a:ext>
            </a:extLst>
          </p:cNvPr>
          <p:cNvSpPr txBox="1"/>
          <p:nvPr/>
        </p:nvSpPr>
        <p:spPr>
          <a:xfrm>
            <a:off x="6325632" y="2300836"/>
            <a:ext cx="5204502"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a:t>
            </a:r>
            <a:r>
              <a:rPr lang="zh-CN" altLang="en-US" sz="3200" i="1" dirty="0"/>
              <a:t> </a:t>
            </a:r>
            <a:r>
              <a:rPr lang="en-US" altLang="zh-CN" sz="3200" i="1" dirty="0"/>
              <a:t>off</a:t>
            </a:r>
          </a:p>
          <a:p>
            <a:pPr algn="ct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r>
              <a:rPr lang="zh-CN" altLang="en-US" sz="3200" i="1" dirty="0"/>
              <a:t> </a:t>
            </a:r>
            <a:r>
              <a:rPr lang="en-US" altLang="zh-CN" sz="3200" i="1" dirty="0"/>
              <a:t>of</a:t>
            </a:r>
            <a:r>
              <a:rPr lang="zh-CN" altLang="en-US" sz="3200" i="1" dirty="0"/>
              <a:t> </a:t>
            </a:r>
            <a:r>
              <a:rPr lang="en-US" altLang="zh-CN" sz="3200" i="1" dirty="0"/>
              <a:t>$10</a:t>
            </a:r>
            <a:r>
              <a:rPr lang="zh-CN" altLang="en-US" sz="3200" i="1" dirty="0"/>
              <a:t> </a:t>
            </a:r>
            <a:r>
              <a:rPr lang="en-US" altLang="zh-CN" sz="3200" i="1" dirty="0"/>
              <a:t>or</a:t>
            </a:r>
            <a:r>
              <a:rPr lang="zh-CN" altLang="en-US" sz="3200" i="1" dirty="0"/>
              <a:t> </a:t>
            </a:r>
            <a:r>
              <a:rPr lang="en-US" altLang="zh-CN" sz="3200" i="1" dirty="0"/>
              <a:t>more</a:t>
            </a:r>
            <a:endParaRPr lang="en-US" sz="3200" i="1" dirty="0"/>
          </a:p>
        </p:txBody>
      </p:sp>
    </p:spTree>
    <p:extLst>
      <p:ext uri="{BB962C8B-B14F-4D97-AF65-F5344CB8AC3E}">
        <p14:creationId xmlns:p14="http://schemas.microsoft.com/office/powerpoint/2010/main" val="947288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4B53-20A3-0E41-9133-7DEF7BC2F509}"/>
              </a:ext>
            </a:extLst>
          </p:cNvPr>
          <p:cNvSpPr>
            <a:spLocks noGrp="1"/>
          </p:cNvSpPr>
          <p:nvPr>
            <p:ph type="title"/>
          </p:nvPr>
        </p:nvSpPr>
        <p:spPr>
          <a:xfrm>
            <a:off x="304800" y="-15346"/>
            <a:ext cx="10515600" cy="1325563"/>
          </a:xfrm>
        </p:spPr>
        <p:txBody>
          <a:bodyPr/>
          <a:lstStyle/>
          <a:p>
            <a:r>
              <a:rPr lang="en-US" altLang="zh-CN" dirty="0"/>
              <a:t>Trigger</a:t>
            </a:r>
            <a:r>
              <a:rPr lang="zh-CN" altLang="en-US" dirty="0"/>
              <a:t> </a:t>
            </a:r>
            <a:r>
              <a:rPr lang="en-US" altLang="zh-CN" dirty="0"/>
              <a:t>Value:</a:t>
            </a:r>
            <a:r>
              <a:rPr lang="zh-CN" altLang="en-US" dirty="0"/>
              <a:t> </a:t>
            </a:r>
            <a:r>
              <a:rPr lang="en-US" altLang="zh-CN" dirty="0"/>
              <a:t>Low</a:t>
            </a:r>
            <a:r>
              <a:rPr lang="zh-CN" altLang="en-US" dirty="0"/>
              <a:t> </a:t>
            </a:r>
            <a:r>
              <a:rPr lang="en-US" altLang="zh-CN" dirty="0"/>
              <a:t>($10)</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6FAA7C-8AF4-5540-8CF2-BFDBFC7B110C}"/>
                  </a:ext>
                </a:extLst>
              </p:cNvPr>
              <p:cNvSpPr>
                <a:spLocks noGrp="1"/>
              </p:cNvSpPr>
              <p:nvPr>
                <p:ph idx="1"/>
              </p:nvPr>
            </p:nvSpPr>
            <p:spPr>
              <a:xfrm>
                <a:off x="533400" y="2691151"/>
                <a:ext cx="5642113" cy="3656722"/>
              </a:xfrm>
            </p:spPr>
            <p:txBody>
              <a:bodyPr>
                <a:normAutofit/>
              </a:bodyPr>
              <a:lstStyle/>
              <a:p>
                <a:r>
                  <a:rPr lang="en-US" altLang="zh-CN" dirty="0"/>
                  <a:t>Perception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𝐶𝑎𝑝𝑝𝑒𝑑</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20</m:t>
                        </m:r>
                      </m:den>
                    </m:f>
                    <m:r>
                      <a:rPr lang="en-US" i="1">
                        <a:latin typeface="Cambria Math" panose="02040503050406030204" pitchFamily="18" charset="0"/>
                      </a:rPr>
                      <m:t>=25%</m:t>
                    </m:r>
                  </m:oMath>
                </a14:m>
                <a:endParaRPr lang="en-CA" dirty="0"/>
              </a:p>
              <a:p>
                <a:r>
                  <a:rPr lang="en-US" altLang="zh-CN" dirty="0"/>
                  <a:t>Expectation</a:t>
                </a:r>
              </a:p>
              <a:p>
                <a:pPr lvl="1"/>
                <a:r>
                  <a:rPr lang="en-US" dirty="0"/>
                  <a:t>Stated Promotion Percentage = 50%</a:t>
                </a:r>
              </a:p>
              <a:p>
                <a:r>
                  <a:rPr lang="en-US" altLang="zh-CN" sz="2400" b="1" dirty="0"/>
                  <a:t>Equity:</a:t>
                </a:r>
                <a:r>
                  <a:rPr lang="zh-CN" altLang="en-US" sz="2400" b="1" dirty="0"/>
                  <a:t> </a:t>
                </a:r>
                <a:r>
                  <a:rPr lang="en-US" sz="2400" b="1" dirty="0"/>
                  <a:t>Perception &lt; Expectation</a:t>
                </a:r>
              </a:p>
              <a:p>
                <a:endParaRPr lang="en-US" dirty="0"/>
              </a:p>
            </p:txBody>
          </p:sp>
        </mc:Choice>
        <mc:Fallback xmlns="">
          <p:sp>
            <p:nvSpPr>
              <p:cNvPr id="3" name="Content Placeholder 2">
                <a:extLst>
                  <a:ext uri="{FF2B5EF4-FFF2-40B4-BE49-F238E27FC236}">
                    <a16:creationId xmlns:a16="http://schemas.microsoft.com/office/drawing/2014/main" id="{D46FAA7C-8AF4-5540-8CF2-BFDBFC7B110C}"/>
                  </a:ext>
                </a:extLst>
              </p:cNvPr>
              <p:cNvSpPr>
                <a:spLocks noGrp="1" noRot="1" noChangeAspect="1" noMove="1" noResize="1" noEditPoints="1" noAdjustHandles="1" noChangeArrowheads="1" noChangeShapeType="1" noTextEdit="1"/>
              </p:cNvSpPr>
              <p:nvPr>
                <p:ph idx="1"/>
              </p:nvPr>
            </p:nvSpPr>
            <p:spPr>
              <a:xfrm>
                <a:off x="533400" y="2691151"/>
                <a:ext cx="5642113" cy="3656722"/>
              </a:xfrm>
              <a:blipFill>
                <a:blip r:embed="rId3"/>
                <a:stretch>
                  <a:fillRect l="-1946" t="-283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5D04D2-A26B-D74D-BF56-DBFAFFCD8F4F}"/>
              </a:ext>
            </a:extLst>
          </p:cNvPr>
          <p:cNvSpPr>
            <a:spLocks noGrp="1"/>
          </p:cNvSpPr>
          <p:nvPr>
            <p:ph type="sldNum" sz="quarter" idx="12"/>
          </p:nvPr>
        </p:nvSpPr>
        <p:spPr/>
        <p:txBody>
          <a:bodyPr/>
          <a:lstStyle/>
          <a:p>
            <a:fld id="{DEBFFBA1-8694-864C-8E28-713F39F581E8}" type="slidenum">
              <a:rPr lang="en-US" smtClean="0"/>
              <a:t>52</a:t>
            </a:fld>
            <a:endParaRPr lang="en-US"/>
          </a:p>
        </p:txBody>
      </p:sp>
      <p:sp>
        <p:nvSpPr>
          <p:cNvPr id="7" name="Rectangle 6">
            <a:extLst>
              <a:ext uri="{FF2B5EF4-FFF2-40B4-BE49-F238E27FC236}">
                <a16:creationId xmlns:a16="http://schemas.microsoft.com/office/drawing/2014/main" id="{19FF2E51-13C6-4548-A054-62AC7E70F844}"/>
              </a:ext>
            </a:extLst>
          </p:cNvPr>
          <p:cNvSpPr/>
          <p:nvPr/>
        </p:nvSpPr>
        <p:spPr>
          <a:xfrm>
            <a:off x="7254280" y="2133600"/>
            <a:ext cx="2950488" cy="461665"/>
          </a:xfrm>
          <a:prstGeom prst="rect">
            <a:avLst/>
          </a:prstGeom>
        </p:spPr>
        <p:txBody>
          <a:bodyPr wrap="none">
            <a:spAutoFit/>
          </a:bodyPr>
          <a:lstStyle/>
          <a:p>
            <a:r>
              <a:rPr lang="en-US" altLang="zh-CN" sz="2400" dirty="0"/>
              <a:t>T</a:t>
            </a:r>
            <a:r>
              <a:rPr lang="en-CA" sz="2400" dirty="0" err="1"/>
              <a:t>hreshold</a:t>
            </a:r>
            <a:r>
              <a:rPr lang="zh-CN" altLang="en-US" sz="2400" dirty="0"/>
              <a:t> </a:t>
            </a:r>
            <a:r>
              <a:rPr lang="en-US" altLang="zh-CN" sz="2400" dirty="0"/>
              <a:t>promotions</a:t>
            </a:r>
            <a:endParaRPr lang="en-US" sz="2400" dirty="0"/>
          </a:p>
        </p:txBody>
      </p:sp>
      <p:sp>
        <p:nvSpPr>
          <p:cNvPr id="8" name="Rectangle 7">
            <a:extLst>
              <a:ext uri="{FF2B5EF4-FFF2-40B4-BE49-F238E27FC236}">
                <a16:creationId xmlns:a16="http://schemas.microsoft.com/office/drawing/2014/main" id="{1F535D19-F267-0440-8E8F-996104C4ED69}"/>
              </a:ext>
            </a:extLst>
          </p:cNvPr>
          <p:cNvSpPr/>
          <p:nvPr/>
        </p:nvSpPr>
        <p:spPr>
          <a:xfrm>
            <a:off x="1572301" y="2170730"/>
            <a:ext cx="2654766" cy="461665"/>
          </a:xfrm>
          <a:prstGeom prst="rect">
            <a:avLst/>
          </a:prstGeom>
        </p:spPr>
        <p:txBody>
          <a:bodyPr wrap="none">
            <a:spAutoFit/>
          </a:bodyPr>
          <a:lstStyle/>
          <a:p>
            <a:r>
              <a:rPr lang="en-US" altLang="zh-CN" sz="2400" dirty="0"/>
              <a:t>Capped</a:t>
            </a:r>
            <a:r>
              <a:rPr lang="zh-CN" altLang="en-US" sz="2400" dirty="0"/>
              <a:t> </a:t>
            </a:r>
            <a:r>
              <a:rPr lang="en-US" altLang="zh-CN" sz="2400" dirty="0"/>
              <a:t>promotions</a:t>
            </a:r>
            <a:endParaRPr lang="en-US" sz="2400" dirty="0"/>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CC6D30A0-46C5-CFB1-C344-0A03F67BF8EC}"/>
                  </a:ext>
                </a:extLst>
              </p:cNvPr>
              <p:cNvSpPr txBox="1">
                <a:spLocks/>
              </p:cNvSpPr>
              <p:nvPr/>
            </p:nvSpPr>
            <p:spPr>
              <a:xfrm>
                <a:off x="6437593" y="2694151"/>
                <a:ext cx="5642113" cy="4119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Perception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 </m:t>
                    </m:r>
                    <m:f>
                      <m:fPr>
                        <m:ctrlPr>
                          <a:rPr lang="en-CA" i="1">
                            <a:latin typeface="Cambria Math" panose="02040503050406030204" pitchFamily="18" charset="0"/>
                          </a:rPr>
                        </m:ctrlPr>
                      </m:fPr>
                      <m:num>
                        <m:r>
                          <a:rPr lang="en-US" i="1">
                            <a:latin typeface="Cambria Math" panose="02040503050406030204" pitchFamily="18" charset="0"/>
                          </a:rPr>
                          <m:t>𝑆𝑡𝑎𝑡𝑒𝑑</m:t>
                        </m:r>
                        <m:r>
                          <a:rPr lang="en-US" i="1">
                            <a:latin typeface="Cambria Math" panose="02040503050406030204" pitchFamily="18" charset="0"/>
                          </a:rPr>
                          <m:t> </m:t>
                        </m:r>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𝑇h𝑟𝑒𝑠h𝑜𝑙𝑑</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10</m:t>
                        </m:r>
                      </m:den>
                    </m:f>
                    <m:r>
                      <a:rPr lang="en-US" i="1">
                        <a:latin typeface="Cambria Math" panose="02040503050406030204" pitchFamily="18" charset="0"/>
                      </a:rPr>
                      <m:t>=50%</m:t>
                    </m:r>
                  </m:oMath>
                </a14:m>
                <a:endParaRPr lang="en-US" altLang="zh-CN" dirty="0"/>
              </a:p>
              <a:p>
                <a:r>
                  <a:rPr lang="en-US" altLang="zh-CN" dirty="0"/>
                  <a:t>Expectation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 </m:t>
                    </m:r>
                    <m:f>
                      <m:fPr>
                        <m:ctrlPr>
                          <a:rPr lang="en-CA" i="1">
                            <a:latin typeface="Cambria Math" panose="02040503050406030204" pitchFamily="18" charset="0"/>
                          </a:rPr>
                        </m:ctrlPr>
                      </m:fPr>
                      <m:num>
                        <m:r>
                          <a:rPr lang="en-US" i="1">
                            <a:latin typeface="Cambria Math" panose="02040503050406030204" pitchFamily="18" charset="0"/>
                          </a:rPr>
                          <m:t>𝑆𝑡𝑎𝑡𝑒𝑑</m:t>
                        </m:r>
                        <m:r>
                          <a:rPr lang="en-US" i="1">
                            <a:latin typeface="Cambria Math" panose="02040503050406030204" pitchFamily="18" charset="0"/>
                          </a:rPr>
                          <m:t> </m:t>
                        </m:r>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20</m:t>
                        </m:r>
                      </m:den>
                    </m:f>
                    <m:r>
                      <a:rPr lang="en-US" i="1">
                        <a:latin typeface="Cambria Math" panose="02040503050406030204" pitchFamily="18" charset="0"/>
                      </a:rPr>
                      <m:t>=25%</m:t>
                    </m:r>
                  </m:oMath>
                </a14:m>
                <a:r>
                  <a:rPr lang="en-CA" dirty="0">
                    <a:effectLst/>
                  </a:rPr>
                  <a:t> </a:t>
                </a:r>
                <a:endParaRPr lang="en-CA" b="1" dirty="0"/>
              </a:p>
              <a:p>
                <a:r>
                  <a:rPr lang="en-US" altLang="zh-CN" sz="2400" b="1" dirty="0"/>
                  <a:t>Equity:</a:t>
                </a:r>
                <a:r>
                  <a:rPr lang="zh-CN" altLang="en-US" sz="2400" b="1" dirty="0"/>
                  <a:t> </a:t>
                </a:r>
                <a:r>
                  <a:rPr lang="en-US" sz="2400" b="1" dirty="0"/>
                  <a:t>Perception </a:t>
                </a:r>
                <a:r>
                  <a:rPr lang="en-US" altLang="zh-CN" sz="2400" b="1" dirty="0"/>
                  <a:t>&gt;</a:t>
                </a:r>
                <a:r>
                  <a:rPr lang="en-US" sz="2400" b="1" dirty="0"/>
                  <a:t> Expectation</a:t>
                </a:r>
              </a:p>
              <a:p>
                <a:endParaRPr lang="en-US" altLang="zh-CN" b="1" dirty="0"/>
              </a:p>
              <a:p>
                <a:endParaRPr lang="en-US" dirty="0"/>
              </a:p>
            </p:txBody>
          </p:sp>
        </mc:Choice>
        <mc:Fallback xmlns="">
          <p:sp>
            <p:nvSpPr>
              <p:cNvPr id="13" name="Content Placeholder 2">
                <a:extLst>
                  <a:ext uri="{FF2B5EF4-FFF2-40B4-BE49-F238E27FC236}">
                    <a16:creationId xmlns:a16="http://schemas.microsoft.com/office/drawing/2014/main" id="{CC6D30A0-46C5-CFB1-C344-0A03F67BF8EC}"/>
                  </a:ext>
                </a:extLst>
              </p:cNvPr>
              <p:cNvSpPr txBox="1">
                <a:spLocks noRot="1" noChangeAspect="1" noMove="1" noResize="1" noEditPoints="1" noAdjustHandles="1" noChangeArrowheads="1" noChangeShapeType="1" noTextEdit="1"/>
              </p:cNvSpPr>
              <p:nvPr/>
            </p:nvSpPr>
            <p:spPr>
              <a:xfrm>
                <a:off x="6437593" y="2694151"/>
                <a:ext cx="5642113" cy="4119110"/>
              </a:xfrm>
              <a:prstGeom prst="rect">
                <a:avLst/>
              </a:prstGeom>
              <a:blipFill>
                <a:blip r:embed="rId4"/>
                <a:stretch>
                  <a:fillRect l="-1944" t="-266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0EB7A3B5-66A8-3E26-4782-E50EE7DE99EF}"/>
              </a:ext>
            </a:extLst>
          </p:cNvPr>
          <p:cNvSpPr txBox="1"/>
          <p:nvPr/>
        </p:nvSpPr>
        <p:spPr>
          <a:xfrm>
            <a:off x="308545" y="1035192"/>
            <a:ext cx="5406865"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50%</a:t>
            </a:r>
            <a:r>
              <a:rPr lang="zh-CN" altLang="en-US" sz="3200" i="1" dirty="0"/>
              <a:t> </a:t>
            </a:r>
            <a:r>
              <a:rPr lang="en-US" altLang="zh-CN" sz="3200" i="1" dirty="0"/>
              <a:t>off</a:t>
            </a:r>
          </a:p>
          <a:p>
            <a:pPr algn="ctr"/>
            <a:r>
              <a:rPr lang="en-US" altLang="zh-CN" sz="3200" i="1" dirty="0"/>
              <a:t>$5</a:t>
            </a:r>
            <a:r>
              <a:rPr lang="zh-CN" altLang="en-US" sz="3200" i="1" dirty="0"/>
              <a:t> </a:t>
            </a:r>
            <a:r>
              <a:rPr lang="en-US" altLang="zh-CN" sz="3200" i="1" dirty="0"/>
              <a:t>max</a:t>
            </a:r>
            <a:r>
              <a:rPr lang="zh-CN" altLang="en-US" sz="3200" i="1" dirty="0"/>
              <a:t> </a:t>
            </a:r>
            <a:r>
              <a:rPr lang="en-US" altLang="zh-CN" sz="3200" i="1" dirty="0"/>
              <a:t>discount</a:t>
            </a:r>
            <a:r>
              <a:rPr lang="zh-CN" altLang="en-US" sz="3200" i="1" dirty="0"/>
              <a:t> </a:t>
            </a: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endParaRPr lang="en-US" sz="3200" i="1" dirty="0"/>
          </a:p>
        </p:txBody>
      </p:sp>
      <p:sp>
        <p:nvSpPr>
          <p:cNvPr id="17" name="TextBox 16">
            <a:extLst>
              <a:ext uri="{FF2B5EF4-FFF2-40B4-BE49-F238E27FC236}">
                <a16:creationId xmlns:a16="http://schemas.microsoft.com/office/drawing/2014/main" id="{83862640-4283-4FBD-19CC-B2C63162844D}"/>
              </a:ext>
            </a:extLst>
          </p:cNvPr>
          <p:cNvSpPr txBox="1"/>
          <p:nvPr/>
        </p:nvSpPr>
        <p:spPr>
          <a:xfrm>
            <a:off x="6478354" y="1035192"/>
            <a:ext cx="5204502"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a:t>
            </a:r>
            <a:r>
              <a:rPr lang="zh-CN" altLang="en-US" sz="3200" i="1" dirty="0"/>
              <a:t> </a:t>
            </a:r>
            <a:r>
              <a:rPr lang="en-US" altLang="zh-CN" sz="3200" i="1" dirty="0"/>
              <a:t>off</a:t>
            </a:r>
          </a:p>
          <a:p>
            <a:pPr algn="ct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r>
              <a:rPr lang="zh-CN" altLang="en-US" sz="3200" i="1" dirty="0"/>
              <a:t> </a:t>
            </a:r>
            <a:r>
              <a:rPr lang="en-US" altLang="zh-CN" sz="3200" i="1" dirty="0"/>
              <a:t>of</a:t>
            </a:r>
            <a:r>
              <a:rPr lang="zh-CN" altLang="en-US" sz="3200" i="1" dirty="0"/>
              <a:t> </a:t>
            </a:r>
            <a:r>
              <a:rPr lang="en-US" altLang="zh-CN" sz="3200" i="1" dirty="0"/>
              <a:t>$10</a:t>
            </a:r>
            <a:r>
              <a:rPr lang="zh-CN" altLang="en-US" sz="3200" i="1" dirty="0"/>
              <a:t> </a:t>
            </a:r>
            <a:r>
              <a:rPr lang="en-US" altLang="zh-CN" sz="3200" i="1" dirty="0"/>
              <a:t>or</a:t>
            </a:r>
            <a:r>
              <a:rPr lang="zh-CN" altLang="en-US" sz="3200" i="1" dirty="0"/>
              <a:t> </a:t>
            </a:r>
            <a:r>
              <a:rPr lang="en-US" altLang="zh-CN" sz="3200" i="1" dirty="0"/>
              <a:t>more</a:t>
            </a:r>
            <a:endParaRPr lang="en-US" sz="3200" i="1" dirty="0"/>
          </a:p>
        </p:txBody>
      </p:sp>
    </p:spTree>
    <p:extLst>
      <p:ext uri="{BB962C8B-B14F-4D97-AF65-F5344CB8AC3E}">
        <p14:creationId xmlns:p14="http://schemas.microsoft.com/office/powerpoint/2010/main" val="2647641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4B53-20A3-0E41-9133-7DEF7BC2F509}"/>
              </a:ext>
            </a:extLst>
          </p:cNvPr>
          <p:cNvSpPr>
            <a:spLocks noGrp="1"/>
          </p:cNvSpPr>
          <p:nvPr>
            <p:ph type="title"/>
          </p:nvPr>
        </p:nvSpPr>
        <p:spPr>
          <a:xfrm>
            <a:off x="0" y="-52919"/>
            <a:ext cx="10515600" cy="1325563"/>
          </a:xfrm>
        </p:spPr>
        <p:txBody>
          <a:bodyPr/>
          <a:lstStyle/>
          <a:p>
            <a:r>
              <a:rPr lang="en-US" altLang="zh-CN" dirty="0"/>
              <a:t>Trigger</a:t>
            </a:r>
            <a:r>
              <a:rPr lang="zh-CN" altLang="en-US" dirty="0"/>
              <a:t> </a:t>
            </a:r>
            <a:r>
              <a:rPr lang="en-US" altLang="zh-CN" dirty="0"/>
              <a:t>Value:</a:t>
            </a:r>
            <a:r>
              <a:rPr lang="zh-CN" altLang="en-US" dirty="0"/>
              <a:t> </a:t>
            </a:r>
            <a:r>
              <a:rPr lang="en-US" altLang="zh-CN" dirty="0"/>
              <a:t>High</a:t>
            </a:r>
            <a:r>
              <a:rPr lang="zh-CN" altLang="en-US" dirty="0"/>
              <a:t> </a:t>
            </a:r>
            <a:r>
              <a:rPr lang="en-US" altLang="zh-CN" dirty="0"/>
              <a:t>($50)</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6FAA7C-8AF4-5540-8CF2-BFDBFC7B110C}"/>
                  </a:ext>
                </a:extLst>
              </p:cNvPr>
              <p:cNvSpPr>
                <a:spLocks noGrp="1"/>
              </p:cNvSpPr>
              <p:nvPr>
                <p:ph idx="1"/>
              </p:nvPr>
            </p:nvSpPr>
            <p:spPr>
              <a:xfrm>
                <a:off x="249838" y="2853692"/>
                <a:ext cx="5642113" cy="3656722"/>
              </a:xfrm>
            </p:spPr>
            <p:txBody>
              <a:bodyPr>
                <a:normAutofit fontScale="92500"/>
              </a:bodyPr>
              <a:lstStyle/>
              <a:p>
                <a:r>
                  <a:rPr lang="en-US" altLang="zh-CN" dirty="0"/>
                  <a:t>Perception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𝑆𝑡𝑎𝑡𝑒𝑑</m:t>
                        </m:r>
                        <m:r>
                          <a:rPr lang="en-US" i="1">
                            <a:latin typeface="Cambria Math" panose="02040503050406030204" pitchFamily="18" charset="0"/>
                          </a:rPr>
                          <m:t> </m:t>
                        </m:r>
                        <m:r>
                          <a:rPr lang="en-US" i="1">
                            <a:latin typeface="Cambria Math" panose="02040503050406030204" pitchFamily="18" charset="0"/>
                          </a:rPr>
                          <m:t>𝑃𝑒𝑟𝑐𝑒𝑛𝑡𝑎𝑔𝑒</m:t>
                        </m:r>
                        <m:r>
                          <a:rPr lang="en-US" i="1">
                            <a:latin typeface="Cambria Math" panose="02040503050406030204" pitchFamily="18" charset="0"/>
                          </a:rPr>
                          <m:t>∗</m:t>
                        </m:r>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20</m:t>
                        </m:r>
                      </m:den>
                    </m:f>
                    <m:r>
                      <a:rPr lang="en-US" i="1">
                        <a:latin typeface="Cambria Math" panose="02040503050406030204" pitchFamily="18" charset="0"/>
                      </a:rPr>
                      <m:t>=10%</m:t>
                    </m:r>
                  </m:oMath>
                </a14:m>
                <a:endParaRPr lang="en-US" altLang="zh-CN" dirty="0"/>
              </a:p>
              <a:p>
                <a:r>
                  <a:rPr lang="en-US" altLang="zh-CN" dirty="0"/>
                  <a:t>Expectation</a:t>
                </a:r>
              </a:p>
              <a:p>
                <a:pPr lvl="1"/>
                <a:r>
                  <a:rPr lang="en-US" dirty="0"/>
                  <a:t>Stated Promotion Percentage = </a:t>
                </a:r>
                <a:r>
                  <a:rPr lang="en-US" altLang="zh-CN" dirty="0"/>
                  <a:t>1</a:t>
                </a:r>
                <a:r>
                  <a:rPr lang="en-US" dirty="0"/>
                  <a:t>0%</a:t>
                </a:r>
              </a:p>
              <a:p>
                <a:r>
                  <a:rPr lang="en-US" altLang="zh-CN" sz="2600" b="1" dirty="0"/>
                  <a:t>Equity:</a:t>
                </a:r>
                <a:r>
                  <a:rPr lang="zh-CN" altLang="en-US" sz="2600" b="1" dirty="0"/>
                  <a:t> </a:t>
                </a:r>
                <a:r>
                  <a:rPr lang="en-US" sz="2600" b="1" dirty="0"/>
                  <a:t>Perception </a:t>
                </a:r>
                <a:r>
                  <a:rPr lang="en-US" altLang="zh-CN" sz="2600" b="1" dirty="0"/>
                  <a:t>=</a:t>
                </a:r>
                <a:r>
                  <a:rPr lang="en-US" sz="2600" b="1" dirty="0"/>
                  <a:t> Expectation</a:t>
                </a:r>
              </a:p>
              <a:p>
                <a:endParaRPr lang="en-US" dirty="0"/>
              </a:p>
            </p:txBody>
          </p:sp>
        </mc:Choice>
        <mc:Fallback xmlns="">
          <p:sp>
            <p:nvSpPr>
              <p:cNvPr id="3" name="Content Placeholder 2">
                <a:extLst>
                  <a:ext uri="{FF2B5EF4-FFF2-40B4-BE49-F238E27FC236}">
                    <a16:creationId xmlns:a16="http://schemas.microsoft.com/office/drawing/2014/main" id="{D46FAA7C-8AF4-5540-8CF2-BFDBFC7B110C}"/>
                  </a:ext>
                </a:extLst>
              </p:cNvPr>
              <p:cNvSpPr>
                <a:spLocks noGrp="1" noRot="1" noChangeAspect="1" noMove="1" noResize="1" noEditPoints="1" noAdjustHandles="1" noChangeArrowheads="1" noChangeShapeType="1" noTextEdit="1"/>
              </p:cNvSpPr>
              <p:nvPr>
                <p:ph idx="1"/>
              </p:nvPr>
            </p:nvSpPr>
            <p:spPr>
              <a:xfrm>
                <a:off x="249838" y="2853692"/>
                <a:ext cx="5642113" cy="3656722"/>
              </a:xfrm>
              <a:blipFill>
                <a:blip r:embed="rId3"/>
                <a:stretch>
                  <a:fillRect l="-1728" t="-266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5D04D2-A26B-D74D-BF56-DBFAFFCD8F4F}"/>
              </a:ext>
            </a:extLst>
          </p:cNvPr>
          <p:cNvSpPr>
            <a:spLocks noGrp="1"/>
          </p:cNvSpPr>
          <p:nvPr>
            <p:ph type="sldNum" sz="quarter" idx="12"/>
          </p:nvPr>
        </p:nvSpPr>
        <p:spPr/>
        <p:txBody>
          <a:bodyPr/>
          <a:lstStyle/>
          <a:p>
            <a:fld id="{DEBFFBA1-8694-864C-8E28-713F39F581E8}" type="slidenum">
              <a:rPr lang="en-US" smtClean="0"/>
              <a:t>53</a:t>
            </a:fld>
            <a:endParaRPr lang="en-US"/>
          </a:p>
        </p:txBody>
      </p:sp>
      <p:sp>
        <p:nvSpPr>
          <p:cNvPr id="7" name="Rectangle 6">
            <a:extLst>
              <a:ext uri="{FF2B5EF4-FFF2-40B4-BE49-F238E27FC236}">
                <a16:creationId xmlns:a16="http://schemas.microsoft.com/office/drawing/2014/main" id="{19FF2E51-13C6-4548-A054-62AC7E70F844}"/>
              </a:ext>
            </a:extLst>
          </p:cNvPr>
          <p:cNvSpPr/>
          <p:nvPr/>
        </p:nvSpPr>
        <p:spPr>
          <a:xfrm>
            <a:off x="7366574" y="2133600"/>
            <a:ext cx="2950488" cy="461665"/>
          </a:xfrm>
          <a:prstGeom prst="rect">
            <a:avLst/>
          </a:prstGeom>
        </p:spPr>
        <p:txBody>
          <a:bodyPr wrap="none">
            <a:spAutoFit/>
          </a:bodyPr>
          <a:lstStyle/>
          <a:p>
            <a:r>
              <a:rPr lang="en-US" altLang="zh-CN" sz="2400" dirty="0"/>
              <a:t>T</a:t>
            </a:r>
            <a:r>
              <a:rPr lang="en-CA" sz="2400" dirty="0" err="1"/>
              <a:t>hreshold</a:t>
            </a:r>
            <a:r>
              <a:rPr lang="zh-CN" altLang="en-US" sz="2400" dirty="0"/>
              <a:t> </a:t>
            </a:r>
            <a:r>
              <a:rPr lang="en-US" altLang="zh-CN" sz="2400" dirty="0"/>
              <a:t>promotions</a:t>
            </a:r>
            <a:endParaRPr lang="en-US" sz="2400" dirty="0"/>
          </a:p>
        </p:txBody>
      </p:sp>
      <p:sp>
        <p:nvSpPr>
          <p:cNvPr id="8" name="Rectangle 7">
            <a:extLst>
              <a:ext uri="{FF2B5EF4-FFF2-40B4-BE49-F238E27FC236}">
                <a16:creationId xmlns:a16="http://schemas.microsoft.com/office/drawing/2014/main" id="{1F535D19-F267-0440-8E8F-996104C4ED69}"/>
              </a:ext>
            </a:extLst>
          </p:cNvPr>
          <p:cNvSpPr/>
          <p:nvPr/>
        </p:nvSpPr>
        <p:spPr>
          <a:xfrm>
            <a:off x="1288739" y="2333271"/>
            <a:ext cx="2654766" cy="461665"/>
          </a:xfrm>
          <a:prstGeom prst="rect">
            <a:avLst/>
          </a:prstGeom>
        </p:spPr>
        <p:txBody>
          <a:bodyPr wrap="none">
            <a:spAutoFit/>
          </a:bodyPr>
          <a:lstStyle/>
          <a:p>
            <a:r>
              <a:rPr lang="en-US" altLang="zh-CN" sz="2400" dirty="0"/>
              <a:t>Capped</a:t>
            </a:r>
            <a:r>
              <a:rPr lang="zh-CN" altLang="en-US" sz="2400" dirty="0"/>
              <a:t> </a:t>
            </a:r>
            <a:r>
              <a:rPr lang="en-US" altLang="zh-CN" sz="2400" dirty="0"/>
              <a:t>promotions</a:t>
            </a:r>
            <a:endParaRPr lang="en-US" sz="2400" dirty="0"/>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CC6D30A0-46C5-CFB1-C344-0A03F67BF8EC}"/>
                  </a:ext>
                </a:extLst>
              </p:cNvPr>
              <p:cNvSpPr txBox="1">
                <a:spLocks/>
              </p:cNvSpPr>
              <p:nvPr/>
            </p:nvSpPr>
            <p:spPr>
              <a:xfrm>
                <a:off x="6549887" y="2691151"/>
                <a:ext cx="5642113" cy="4119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Perception</a:t>
                </a:r>
              </a:p>
              <a:p>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𝑧𝑒𝑟𝑜</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i="1">
                            <a:latin typeface="Cambria Math" panose="02040503050406030204" pitchFamily="18" charset="0"/>
                          </a:rPr>
                          <m:t>0</m:t>
                        </m:r>
                      </m:num>
                      <m:den>
                        <m:r>
                          <a:rPr lang="en-US" i="1">
                            <a:latin typeface="Cambria Math" panose="02040503050406030204" pitchFamily="18" charset="0"/>
                          </a:rPr>
                          <m:t>20</m:t>
                        </m:r>
                      </m:den>
                    </m:f>
                    <m:r>
                      <a:rPr lang="en-US" i="1">
                        <a:latin typeface="Cambria Math" panose="02040503050406030204" pitchFamily="18" charset="0"/>
                      </a:rPr>
                      <m:t>=0</m:t>
                    </m:r>
                  </m:oMath>
                </a14:m>
                <a:endParaRPr lang="en-CA" dirty="0"/>
              </a:p>
              <a:p>
                <a:r>
                  <a:rPr lang="en-US" altLang="zh-CN" dirty="0"/>
                  <a:t>Expectation</a:t>
                </a:r>
              </a:p>
              <a:p>
                <a:pPr lvl="1"/>
                <a:r>
                  <a:rPr lang="en-US" dirty="0"/>
                  <a:t>Stated Promotion Percentage = </a:t>
                </a:r>
                <a:r>
                  <a:rPr lang="en-US" altLang="zh-CN" dirty="0"/>
                  <a:t>1</a:t>
                </a:r>
                <a:r>
                  <a:rPr lang="en-US" dirty="0"/>
                  <a:t>0%</a:t>
                </a:r>
                <a:endParaRPr lang="en-CA" b="1" dirty="0"/>
              </a:p>
              <a:p>
                <a:r>
                  <a:rPr lang="en-US" altLang="zh-CN" sz="2400" b="1" dirty="0"/>
                  <a:t>Equity:</a:t>
                </a:r>
                <a:r>
                  <a:rPr lang="zh-CN" altLang="en-US" sz="2400" b="1" dirty="0"/>
                  <a:t> </a:t>
                </a:r>
                <a:r>
                  <a:rPr lang="en-US" sz="2400" b="1" dirty="0"/>
                  <a:t>Perception </a:t>
                </a:r>
                <a:r>
                  <a:rPr lang="en-US" altLang="zh-CN" sz="2400" b="1" dirty="0"/>
                  <a:t>&lt;</a:t>
                </a:r>
                <a:r>
                  <a:rPr lang="en-US" sz="2400" b="1" dirty="0"/>
                  <a:t> Expectation</a:t>
                </a:r>
              </a:p>
              <a:p>
                <a:endParaRPr lang="en-US" altLang="zh-CN" b="1" dirty="0"/>
              </a:p>
              <a:p>
                <a:endParaRPr lang="en-US" dirty="0"/>
              </a:p>
            </p:txBody>
          </p:sp>
        </mc:Choice>
        <mc:Fallback xmlns="">
          <p:sp>
            <p:nvSpPr>
              <p:cNvPr id="13" name="Content Placeholder 2">
                <a:extLst>
                  <a:ext uri="{FF2B5EF4-FFF2-40B4-BE49-F238E27FC236}">
                    <a16:creationId xmlns:a16="http://schemas.microsoft.com/office/drawing/2014/main" id="{CC6D30A0-46C5-CFB1-C344-0A03F67BF8EC}"/>
                  </a:ext>
                </a:extLst>
              </p:cNvPr>
              <p:cNvSpPr txBox="1">
                <a:spLocks noRot="1" noChangeAspect="1" noMove="1" noResize="1" noEditPoints="1" noAdjustHandles="1" noChangeArrowheads="1" noChangeShapeType="1" noTextEdit="1"/>
              </p:cNvSpPr>
              <p:nvPr/>
            </p:nvSpPr>
            <p:spPr>
              <a:xfrm>
                <a:off x="6549887" y="2691151"/>
                <a:ext cx="5642113" cy="4119110"/>
              </a:xfrm>
              <a:prstGeom prst="rect">
                <a:avLst/>
              </a:prstGeom>
              <a:blipFill>
                <a:blip r:embed="rId4"/>
                <a:stretch>
                  <a:fillRect l="-1944" t="-251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22683B2E-5C2B-1284-3CC5-8015FD35DF6D}"/>
              </a:ext>
            </a:extLst>
          </p:cNvPr>
          <p:cNvSpPr txBox="1"/>
          <p:nvPr/>
        </p:nvSpPr>
        <p:spPr>
          <a:xfrm>
            <a:off x="308545" y="1040506"/>
            <a:ext cx="5406865"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10%</a:t>
            </a:r>
            <a:r>
              <a:rPr lang="zh-CN" altLang="en-US" sz="3200" i="1" dirty="0"/>
              <a:t> </a:t>
            </a:r>
            <a:r>
              <a:rPr lang="en-US" altLang="zh-CN" sz="3200" i="1" dirty="0"/>
              <a:t>off</a:t>
            </a:r>
          </a:p>
          <a:p>
            <a:pPr algn="ctr"/>
            <a:r>
              <a:rPr lang="en-US" altLang="zh-CN" sz="3200" i="1" dirty="0"/>
              <a:t>$5</a:t>
            </a:r>
            <a:r>
              <a:rPr lang="zh-CN" altLang="en-US" sz="3200" i="1" dirty="0"/>
              <a:t> </a:t>
            </a:r>
            <a:r>
              <a:rPr lang="en-US" altLang="zh-CN" sz="3200" i="1" dirty="0"/>
              <a:t>max</a:t>
            </a:r>
            <a:r>
              <a:rPr lang="zh-CN" altLang="en-US" sz="3200" i="1" dirty="0"/>
              <a:t> </a:t>
            </a:r>
            <a:r>
              <a:rPr lang="en-US" altLang="zh-CN" sz="3200" i="1" dirty="0"/>
              <a:t>discount</a:t>
            </a:r>
            <a:r>
              <a:rPr lang="zh-CN" altLang="en-US" sz="3200" i="1" dirty="0"/>
              <a:t> </a:t>
            </a: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endParaRPr lang="en-US" sz="3200" i="1" dirty="0"/>
          </a:p>
        </p:txBody>
      </p:sp>
      <p:sp>
        <p:nvSpPr>
          <p:cNvPr id="10" name="TextBox 9">
            <a:extLst>
              <a:ext uri="{FF2B5EF4-FFF2-40B4-BE49-F238E27FC236}">
                <a16:creationId xmlns:a16="http://schemas.microsoft.com/office/drawing/2014/main" id="{538E3684-DBAC-C056-C5D9-90892595CE1C}"/>
              </a:ext>
            </a:extLst>
          </p:cNvPr>
          <p:cNvSpPr txBox="1"/>
          <p:nvPr/>
        </p:nvSpPr>
        <p:spPr>
          <a:xfrm>
            <a:off x="6354139" y="1070504"/>
            <a:ext cx="5204502"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a:t>
            </a:r>
            <a:r>
              <a:rPr lang="zh-CN" altLang="en-US" sz="3200" i="1" dirty="0"/>
              <a:t> </a:t>
            </a:r>
            <a:r>
              <a:rPr lang="en-US" altLang="zh-CN" sz="3200" i="1" dirty="0"/>
              <a:t>off</a:t>
            </a:r>
          </a:p>
          <a:p>
            <a:pPr algn="ct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r>
              <a:rPr lang="zh-CN" altLang="en-US" sz="3200" i="1" dirty="0"/>
              <a:t> </a:t>
            </a:r>
            <a:r>
              <a:rPr lang="en-US" altLang="zh-CN" sz="3200" i="1" dirty="0"/>
              <a:t>of</a:t>
            </a:r>
            <a:r>
              <a:rPr lang="zh-CN" altLang="en-US" sz="3200" i="1" dirty="0"/>
              <a:t> </a:t>
            </a:r>
            <a:r>
              <a:rPr lang="en-US" altLang="zh-CN" sz="3200" i="1" dirty="0"/>
              <a:t>$50</a:t>
            </a:r>
            <a:r>
              <a:rPr lang="zh-CN" altLang="en-US" sz="3200" i="1" dirty="0"/>
              <a:t> </a:t>
            </a:r>
            <a:r>
              <a:rPr lang="en-US" altLang="zh-CN" sz="3200" i="1" dirty="0"/>
              <a:t>or</a:t>
            </a:r>
            <a:r>
              <a:rPr lang="zh-CN" altLang="en-US" sz="3200" i="1" dirty="0"/>
              <a:t> </a:t>
            </a:r>
            <a:r>
              <a:rPr lang="en-US" altLang="zh-CN" sz="3200" i="1" dirty="0"/>
              <a:t>more</a:t>
            </a:r>
            <a:endParaRPr lang="en-US" sz="3200" i="1" dirty="0"/>
          </a:p>
        </p:txBody>
      </p:sp>
    </p:spTree>
    <p:extLst>
      <p:ext uri="{BB962C8B-B14F-4D97-AF65-F5344CB8AC3E}">
        <p14:creationId xmlns:p14="http://schemas.microsoft.com/office/powerpoint/2010/main" val="2536245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4D55B-47B6-3F60-8713-2409F20F58FB}"/>
              </a:ext>
            </a:extLst>
          </p:cNvPr>
          <p:cNvSpPr>
            <a:spLocks noGrp="1"/>
          </p:cNvSpPr>
          <p:nvPr>
            <p:ph type="title"/>
          </p:nvPr>
        </p:nvSpPr>
        <p:spPr/>
        <p:txBody>
          <a:bodyPr/>
          <a:lstStyle/>
          <a:p>
            <a:r>
              <a:rPr lang="en-US" altLang="zh-CN" dirty="0"/>
              <a:t>Hypotheses</a:t>
            </a:r>
            <a:r>
              <a:rPr lang="zh-CN" altLang="en-US" dirty="0"/>
              <a:t> </a:t>
            </a:r>
            <a:r>
              <a:rPr lang="en-US" altLang="zh-CN" dirty="0"/>
              <a:t>and</a:t>
            </a:r>
            <a:r>
              <a:rPr lang="zh-CN" altLang="en-US" dirty="0"/>
              <a:t> </a:t>
            </a:r>
            <a:r>
              <a:rPr lang="en-US" altLang="zh-CN" dirty="0"/>
              <a:t>Framework</a:t>
            </a:r>
            <a:endParaRPr lang="en-US" dirty="0"/>
          </a:p>
        </p:txBody>
      </p:sp>
      <p:sp>
        <p:nvSpPr>
          <p:cNvPr id="4" name="Slide Number Placeholder 3">
            <a:extLst>
              <a:ext uri="{FF2B5EF4-FFF2-40B4-BE49-F238E27FC236}">
                <a16:creationId xmlns:a16="http://schemas.microsoft.com/office/drawing/2014/main" id="{1F22D5B8-9D32-BC3D-058D-901C8DC27F84}"/>
              </a:ext>
            </a:extLst>
          </p:cNvPr>
          <p:cNvSpPr>
            <a:spLocks noGrp="1"/>
          </p:cNvSpPr>
          <p:nvPr>
            <p:ph type="sldNum" sz="quarter" idx="12"/>
          </p:nvPr>
        </p:nvSpPr>
        <p:spPr/>
        <p:txBody>
          <a:bodyPr/>
          <a:lstStyle/>
          <a:p>
            <a:fld id="{82A5928A-368E-F64F-8D9A-9160A9B00FC2}" type="slidenum">
              <a:rPr lang="en-US" smtClean="0"/>
              <a:t>54</a:t>
            </a:fld>
            <a:endParaRPr lang="en-US"/>
          </a:p>
        </p:txBody>
      </p:sp>
      <p:pic>
        <p:nvPicPr>
          <p:cNvPr id="7" name="Picture 6" descr="A picture containing text&#10;&#10;Description automatically generated">
            <a:extLst>
              <a:ext uri="{FF2B5EF4-FFF2-40B4-BE49-F238E27FC236}">
                <a16:creationId xmlns:a16="http://schemas.microsoft.com/office/drawing/2014/main" id="{B9FFC90E-AA0C-1B9F-2D57-101FB728A1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949" y="2252325"/>
            <a:ext cx="9606344" cy="2353349"/>
          </a:xfrm>
          <a:prstGeom prst="rect">
            <a:avLst/>
          </a:prstGeom>
        </p:spPr>
      </p:pic>
      <p:pic>
        <p:nvPicPr>
          <p:cNvPr id="3" name="Picture 2">
            <a:extLst>
              <a:ext uri="{FF2B5EF4-FFF2-40B4-BE49-F238E27FC236}">
                <a16:creationId xmlns:a16="http://schemas.microsoft.com/office/drawing/2014/main" id="{0F4AF7BA-17D3-0798-23E2-0C7D0B2E9236}"/>
              </a:ext>
            </a:extLst>
          </p:cNvPr>
          <p:cNvPicPr>
            <a:picLocks noChangeAspect="1"/>
          </p:cNvPicPr>
          <p:nvPr/>
        </p:nvPicPr>
        <p:blipFill>
          <a:blip r:embed="rId3"/>
          <a:stretch>
            <a:fillRect/>
          </a:stretch>
        </p:blipFill>
        <p:spPr>
          <a:xfrm>
            <a:off x="8382000" y="447564"/>
            <a:ext cx="1215725" cy="1203747"/>
          </a:xfrm>
          <a:prstGeom prst="rect">
            <a:avLst/>
          </a:prstGeom>
        </p:spPr>
      </p:pic>
      <p:sp>
        <p:nvSpPr>
          <p:cNvPr id="5" name="TextBox 4">
            <a:extLst>
              <a:ext uri="{FF2B5EF4-FFF2-40B4-BE49-F238E27FC236}">
                <a16:creationId xmlns:a16="http://schemas.microsoft.com/office/drawing/2014/main" id="{08840071-B06B-F8EB-2E7D-D49CEAAE6107}"/>
              </a:ext>
            </a:extLst>
          </p:cNvPr>
          <p:cNvSpPr txBox="1"/>
          <p:nvPr/>
        </p:nvSpPr>
        <p:spPr>
          <a:xfrm>
            <a:off x="5562600" y="1930347"/>
            <a:ext cx="64770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Pre-registrations, materials, data, and code: </a:t>
            </a:r>
          </a:p>
          <a:p>
            <a:r>
              <a:rPr lang="en-C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https://osf.io/tnhvb/?view_only=0b5763ed25084a35a336ca91bd0218ae</a:t>
            </a:r>
            <a:r>
              <a:rPr lang="en-C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249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861D-579B-1581-67C0-0098D773F119}"/>
              </a:ext>
            </a:extLst>
          </p:cNvPr>
          <p:cNvSpPr>
            <a:spLocks noGrp="1"/>
          </p:cNvSpPr>
          <p:nvPr>
            <p:ph type="title"/>
          </p:nvPr>
        </p:nvSpPr>
        <p:spPr/>
        <p:txBody>
          <a:bodyPr/>
          <a:lstStyle/>
          <a:p>
            <a:r>
              <a:rPr lang="en-US" altLang="zh-CN" dirty="0"/>
              <a:t>Study</a:t>
            </a:r>
            <a:r>
              <a:rPr lang="zh-CN" altLang="en-US" dirty="0"/>
              <a:t> </a:t>
            </a:r>
            <a:r>
              <a:rPr lang="en-US" altLang="zh-CN" dirty="0"/>
              <a:t>1</a:t>
            </a:r>
            <a:r>
              <a:rPr lang="zh-CN" altLang="en-US" dirty="0"/>
              <a:t> </a:t>
            </a:r>
            <a:r>
              <a:rPr lang="en-US" altLang="zh-CN" dirty="0"/>
              <a:t>Food</a:t>
            </a:r>
            <a:r>
              <a:rPr lang="zh-CN" altLang="en-US" dirty="0"/>
              <a:t> </a:t>
            </a:r>
            <a:r>
              <a:rPr lang="en-US" altLang="zh-CN" dirty="0"/>
              <a:t>Ordering</a:t>
            </a:r>
            <a:r>
              <a:rPr lang="zh-CN" altLang="en-US" dirty="0"/>
              <a:t> </a:t>
            </a:r>
            <a:r>
              <a:rPr lang="en-US" altLang="zh-CN" dirty="0"/>
              <a:t>Field</a:t>
            </a:r>
            <a:r>
              <a:rPr lang="zh-CN" altLang="en-US" dirty="0"/>
              <a:t> </a:t>
            </a:r>
            <a:r>
              <a:rPr lang="en-US" altLang="zh-CN" dirty="0"/>
              <a:t>Study</a:t>
            </a:r>
            <a:endParaRPr lang="en-US" dirty="0"/>
          </a:p>
        </p:txBody>
      </p:sp>
      <p:sp>
        <p:nvSpPr>
          <p:cNvPr id="4" name="Slide Number Placeholder 3">
            <a:extLst>
              <a:ext uri="{FF2B5EF4-FFF2-40B4-BE49-F238E27FC236}">
                <a16:creationId xmlns:a16="http://schemas.microsoft.com/office/drawing/2014/main" id="{A1850C72-0EDF-A908-0291-82F816FBF9F7}"/>
              </a:ext>
            </a:extLst>
          </p:cNvPr>
          <p:cNvSpPr>
            <a:spLocks noGrp="1"/>
          </p:cNvSpPr>
          <p:nvPr>
            <p:ph type="sldNum" sz="quarter" idx="12"/>
          </p:nvPr>
        </p:nvSpPr>
        <p:spPr/>
        <p:txBody>
          <a:bodyPr/>
          <a:lstStyle/>
          <a:p>
            <a:fld id="{82A5928A-368E-F64F-8D9A-9160A9B00FC2}" type="slidenum">
              <a:rPr lang="en-US" smtClean="0"/>
              <a:t>55</a:t>
            </a:fld>
            <a:endParaRPr lang="en-US"/>
          </a:p>
        </p:txBody>
      </p:sp>
      <p:sp>
        <p:nvSpPr>
          <p:cNvPr id="6" name="Content Placeholder 2">
            <a:extLst>
              <a:ext uri="{FF2B5EF4-FFF2-40B4-BE49-F238E27FC236}">
                <a16:creationId xmlns:a16="http://schemas.microsoft.com/office/drawing/2014/main" id="{4966CB9E-D7B4-BA50-5FFD-2407E76052D4}"/>
              </a:ext>
            </a:extLst>
          </p:cNvPr>
          <p:cNvSpPr>
            <a:spLocks noGrp="1"/>
          </p:cNvSpPr>
          <p:nvPr>
            <p:ph idx="1"/>
          </p:nvPr>
        </p:nvSpPr>
        <p:spPr>
          <a:xfrm>
            <a:off x="452997" y="2108533"/>
            <a:ext cx="3778770" cy="4247818"/>
          </a:xfrm>
        </p:spPr>
        <p:txBody>
          <a:bodyPr>
            <a:normAutofit/>
          </a:bodyPr>
          <a:lstStyle/>
          <a:p>
            <a:r>
              <a:rPr lang="en-US" altLang="zh-CN" dirty="0"/>
              <a:t>TikTok</a:t>
            </a:r>
          </a:p>
          <a:p>
            <a:r>
              <a:rPr lang="en-US" altLang="zh-CN" dirty="0"/>
              <a:t>Ecological</a:t>
            </a:r>
            <a:r>
              <a:rPr lang="zh-CN" altLang="en-US" dirty="0"/>
              <a:t> </a:t>
            </a:r>
            <a:r>
              <a:rPr lang="en-US" altLang="zh-CN" dirty="0"/>
              <a:t>Validity</a:t>
            </a:r>
          </a:p>
          <a:p>
            <a:r>
              <a:rPr lang="en-US" altLang="zh-CN" dirty="0"/>
              <a:t>Reach</a:t>
            </a:r>
            <a:r>
              <a:rPr lang="zh-CN" altLang="en-US" dirty="0"/>
              <a:t> </a:t>
            </a:r>
            <a:endParaRPr lang="en-CA" altLang="zh-CN" dirty="0"/>
          </a:p>
          <a:p>
            <a:pPr lvl="1"/>
            <a:r>
              <a:rPr lang="en-US" altLang="zh-CN" dirty="0"/>
              <a:t>N</a:t>
            </a:r>
            <a:r>
              <a:rPr lang="en-US" altLang="zh-CN" baseline="-25000" dirty="0"/>
              <a:t>Threshold</a:t>
            </a:r>
            <a:r>
              <a:rPr lang="zh-CN" altLang="en-US" dirty="0"/>
              <a:t> </a:t>
            </a:r>
            <a:r>
              <a:rPr lang="en-US" altLang="zh-CN" dirty="0"/>
              <a:t>=</a:t>
            </a:r>
            <a:r>
              <a:rPr lang="zh-CN" altLang="en-US" dirty="0"/>
              <a:t> </a:t>
            </a:r>
            <a:r>
              <a:rPr lang="en-US" altLang="zh-CN" dirty="0"/>
              <a:t>61,895 </a:t>
            </a:r>
          </a:p>
          <a:p>
            <a:pPr lvl="1"/>
            <a:r>
              <a:rPr lang="en-US" altLang="zh-CN" dirty="0"/>
              <a:t>N</a:t>
            </a:r>
            <a:r>
              <a:rPr lang="en-US" altLang="zh-CN" baseline="-25000" dirty="0"/>
              <a:t>Capped</a:t>
            </a:r>
            <a:r>
              <a:rPr lang="zh-CN" altLang="en-US" dirty="0"/>
              <a:t> </a:t>
            </a:r>
            <a:r>
              <a:rPr lang="en-US" altLang="zh-CN" dirty="0"/>
              <a:t>=</a:t>
            </a:r>
            <a:r>
              <a:rPr lang="zh-CN" altLang="en-US" dirty="0"/>
              <a:t> </a:t>
            </a:r>
            <a:r>
              <a:rPr lang="en-US" altLang="zh-CN" dirty="0"/>
              <a:t>65,548 </a:t>
            </a:r>
          </a:p>
          <a:p>
            <a:r>
              <a:rPr lang="en-CA" dirty="0"/>
              <a:t>Click-through rate = Clicks/Reach</a:t>
            </a:r>
          </a:p>
          <a:p>
            <a:endParaRPr lang="en-US" altLang="zh-CN" dirty="0"/>
          </a:p>
          <a:p>
            <a:endParaRPr lang="en-US" dirty="0"/>
          </a:p>
          <a:p>
            <a:endParaRPr lang="en-US" dirty="0"/>
          </a:p>
        </p:txBody>
      </p:sp>
      <p:pic>
        <p:nvPicPr>
          <p:cNvPr id="7" name="Picture 6">
            <a:extLst>
              <a:ext uri="{FF2B5EF4-FFF2-40B4-BE49-F238E27FC236}">
                <a16:creationId xmlns:a16="http://schemas.microsoft.com/office/drawing/2014/main" id="{A9A6A782-E3C7-0E62-1008-26908E8E3A75}"/>
              </a:ext>
            </a:extLst>
          </p:cNvPr>
          <p:cNvPicPr>
            <a:picLocks noChangeAspect="1"/>
          </p:cNvPicPr>
          <p:nvPr/>
        </p:nvPicPr>
        <p:blipFill>
          <a:blip r:embed="rId3"/>
          <a:stretch>
            <a:fillRect/>
          </a:stretch>
        </p:blipFill>
        <p:spPr>
          <a:xfrm>
            <a:off x="4596465" y="2108532"/>
            <a:ext cx="3256278" cy="2401094"/>
          </a:xfrm>
          <a:prstGeom prst="rect">
            <a:avLst/>
          </a:prstGeom>
        </p:spPr>
      </p:pic>
      <p:pic>
        <p:nvPicPr>
          <p:cNvPr id="8" name="Picture 7">
            <a:extLst>
              <a:ext uri="{FF2B5EF4-FFF2-40B4-BE49-F238E27FC236}">
                <a16:creationId xmlns:a16="http://schemas.microsoft.com/office/drawing/2014/main" id="{9A01C975-A660-EE3D-B3D1-EC74C79E5B0D}"/>
              </a:ext>
            </a:extLst>
          </p:cNvPr>
          <p:cNvPicPr>
            <a:picLocks noChangeAspect="1"/>
          </p:cNvPicPr>
          <p:nvPr/>
        </p:nvPicPr>
        <p:blipFill>
          <a:blip r:embed="rId4"/>
          <a:stretch>
            <a:fillRect/>
          </a:stretch>
        </p:blipFill>
        <p:spPr>
          <a:xfrm>
            <a:off x="8217442" y="2108532"/>
            <a:ext cx="3256278" cy="2401094"/>
          </a:xfrm>
          <a:prstGeom prst="rect">
            <a:avLst/>
          </a:prstGeom>
        </p:spPr>
      </p:pic>
      <p:sp>
        <p:nvSpPr>
          <p:cNvPr id="10" name="TextBox 9">
            <a:extLst>
              <a:ext uri="{FF2B5EF4-FFF2-40B4-BE49-F238E27FC236}">
                <a16:creationId xmlns:a16="http://schemas.microsoft.com/office/drawing/2014/main" id="{5769C127-D872-78D7-66F2-AF146F5D6B46}"/>
              </a:ext>
            </a:extLst>
          </p:cNvPr>
          <p:cNvSpPr txBox="1"/>
          <p:nvPr/>
        </p:nvSpPr>
        <p:spPr>
          <a:xfrm>
            <a:off x="5260300" y="4788734"/>
            <a:ext cx="6093500" cy="1107996"/>
          </a:xfrm>
          <a:prstGeom prst="rect">
            <a:avLst/>
          </a:prstGeom>
          <a:noFill/>
        </p:spPr>
        <p:txBody>
          <a:bodyPr wrap="square">
            <a:spAutoFit/>
          </a:bodyPr>
          <a:lstStyle/>
          <a:p>
            <a:r>
              <a:rPr lang="en-US" altLang="zh-CN" sz="2400" dirty="0"/>
              <a:t>Threshold</a:t>
            </a:r>
            <a:r>
              <a:rPr lang="zh-CN" altLang="en-US" sz="2400" dirty="0"/>
              <a:t> </a:t>
            </a:r>
            <a:r>
              <a:rPr lang="en-US" altLang="zh-CN" sz="2400" dirty="0"/>
              <a:t>(1.38%)</a:t>
            </a:r>
            <a:r>
              <a:rPr lang="zh-CN" altLang="en-US" sz="2400" dirty="0"/>
              <a:t>  </a:t>
            </a:r>
            <a:r>
              <a:rPr lang="en-US" altLang="zh-CN" sz="2400" dirty="0"/>
              <a:t>&gt;</a:t>
            </a:r>
            <a:r>
              <a:rPr lang="zh-CN" altLang="en-US" sz="2400" dirty="0"/>
              <a:t>  </a:t>
            </a:r>
            <a:r>
              <a:rPr lang="en-US" altLang="zh-CN" sz="2400" dirty="0"/>
              <a:t>Capped</a:t>
            </a:r>
            <a:r>
              <a:rPr lang="zh-CN" altLang="en-US" sz="2400" dirty="0"/>
              <a:t> </a:t>
            </a:r>
            <a:r>
              <a:rPr lang="en-US" altLang="zh-CN" sz="2400" dirty="0"/>
              <a:t>(1.25%),</a:t>
            </a:r>
            <a:r>
              <a:rPr lang="zh-CN" altLang="en-US" sz="2400" dirty="0"/>
              <a:t> </a:t>
            </a:r>
            <a:br>
              <a:rPr lang="en-US" altLang="zh-CN" sz="2400" dirty="0"/>
            </a:br>
            <a:r>
              <a:rPr lang="en-US" altLang="zh-CN" sz="2400" i="1" dirty="0"/>
              <a:t>p</a:t>
            </a:r>
            <a:r>
              <a:rPr lang="zh-CN" altLang="en-US" sz="2400" dirty="0"/>
              <a:t> </a:t>
            </a:r>
            <a:r>
              <a:rPr lang="en-US" altLang="zh-CN" sz="2400" dirty="0"/>
              <a:t>=</a:t>
            </a:r>
            <a:r>
              <a:rPr lang="zh-CN" altLang="en-US" sz="2400" dirty="0"/>
              <a:t> </a:t>
            </a:r>
            <a:r>
              <a:rPr lang="en-US" altLang="zh-CN" sz="2400" dirty="0"/>
              <a:t>.021</a:t>
            </a:r>
            <a:r>
              <a:rPr lang="zh-CN" altLang="en-US" sz="2400" dirty="0"/>
              <a:t>*</a:t>
            </a:r>
            <a:endParaRPr lang="en-US" altLang="zh-CN" sz="2400" dirty="0"/>
          </a:p>
          <a:p>
            <a:endParaRPr lang="en-US" dirty="0"/>
          </a:p>
        </p:txBody>
      </p:sp>
      <p:sp>
        <p:nvSpPr>
          <p:cNvPr id="11" name="TextBox 10">
            <a:extLst>
              <a:ext uri="{FF2B5EF4-FFF2-40B4-BE49-F238E27FC236}">
                <a16:creationId xmlns:a16="http://schemas.microsoft.com/office/drawing/2014/main" id="{0CCE6D39-EF30-DCFF-36E6-E6A8AB7F9A57}"/>
              </a:ext>
            </a:extLst>
          </p:cNvPr>
          <p:cNvSpPr txBox="1"/>
          <p:nvPr/>
        </p:nvSpPr>
        <p:spPr>
          <a:xfrm>
            <a:off x="6730301" y="5845367"/>
            <a:ext cx="4479560" cy="369332"/>
          </a:xfrm>
          <a:prstGeom prst="rect">
            <a:avLst/>
          </a:prstGeom>
          <a:noFill/>
        </p:spPr>
        <p:txBody>
          <a:bodyPr wrap="none" rtlCol="0">
            <a:spAutoFit/>
          </a:bodyPr>
          <a:lstStyle/>
          <a:p>
            <a:r>
              <a:rPr lang="zh-CN" altLang="en-US" dirty="0"/>
              <a:t>* </a:t>
            </a:r>
            <a:r>
              <a:rPr lang="en-US" altLang="zh-CN" dirty="0"/>
              <a:t>Pre-registered</a:t>
            </a:r>
            <a:r>
              <a:rPr lang="zh-CN" altLang="en-US" dirty="0"/>
              <a:t> </a:t>
            </a:r>
            <a:r>
              <a:rPr lang="en-US" altLang="zh-CN" dirty="0"/>
              <a:t>one-tailed</a:t>
            </a:r>
            <a:r>
              <a:rPr lang="zh-CN" altLang="en-US" dirty="0"/>
              <a:t> </a:t>
            </a:r>
            <a:r>
              <a:rPr lang="en-US" altLang="zh-CN" dirty="0"/>
              <a:t>proportion</a:t>
            </a:r>
            <a:r>
              <a:rPr lang="zh-CN" altLang="en-US" dirty="0"/>
              <a:t> </a:t>
            </a:r>
            <a:r>
              <a:rPr lang="en-US" altLang="zh-CN" dirty="0"/>
              <a:t>test</a:t>
            </a:r>
            <a:endParaRPr lang="en-US" dirty="0"/>
          </a:p>
        </p:txBody>
      </p:sp>
    </p:spTree>
    <p:extLst>
      <p:ext uri="{BB962C8B-B14F-4D97-AF65-F5344CB8AC3E}">
        <p14:creationId xmlns:p14="http://schemas.microsoft.com/office/powerpoint/2010/main" val="3990318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CCDC9-5145-E998-22FE-800A4D0BA039}"/>
              </a:ext>
            </a:extLst>
          </p:cNvPr>
          <p:cNvSpPr>
            <a:spLocks noGrp="1"/>
          </p:cNvSpPr>
          <p:nvPr>
            <p:ph type="title"/>
          </p:nvPr>
        </p:nvSpPr>
        <p:spPr/>
        <p:txBody>
          <a:bodyPr>
            <a:normAutofit/>
          </a:bodyPr>
          <a:lstStyle/>
          <a:p>
            <a:r>
              <a:rPr lang="en-US" dirty="0"/>
              <a:t>S</a:t>
            </a:r>
            <a:r>
              <a:rPr lang="en-US" altLang="zh-CN" dirty="0"/>
              <a:t>tudy</a:t>
            </a:r>
            <a:r>
              <a:rPr lang="en-US" dirty="0"/>
              <a:t> 2: </a:t>
            </a:r>
            <a:r>
              <a:rPr lang="en-US" altLang="zh-CN" dirty="0"/>
              <a:t>Ride-Hailing</a:t>
            </a:r>
            <a:endParaRPr lang="en-US" dirty="0"/>
          </a:p>
        </p:txBody>
      </p:sp>
      <p:sp>
        <p:nvSpPr>
          <p:cNvPr id="4" name="Slide Number Placeholder 3">
            <a:extLst>
              <a:ext uri="{FF2B5EF4-FFF2-40B4-BE49-F238E27FC236}">
                <a16:creationId xmlns:a16="http://schemas.microsoft.com/office/drawing/2014/main" id="{94BCB28E-EF4E-FD20-E324-3A24E39F2109}"/>
              </a:ext>
            </a:extLst>
          </p:cNvPr>
          <p:cNvSpPr>
            <a:spLocks noGrp="1"/>
          </p:cNvSpPr>
          <p:nvPr>
            <p:ph type="sldNum" sz="quarter" idx="12"/>
          </p:nvPr>
        </p:nvSpPr>
        <p:spPr/>
        <p:txBody>
          <a:bodyPr/>
          <a:lstStyle/>
          <a:p>
            <a:fld id="{82A5928A-368E-F64F-8D9A-9160A9B00FC2}" type="slidenum">
              <a:rPr lang="en-US" smtClean="0"/>
              <a:t>56</a:t>
            </a:fld>
            <a:endParaRPr lang="en-US" dirty="0"/>
          </a:p>
        </p:txBody>
      </p:sp>
      <p:sp>
        <p:nvSpPr>
          <p:cNvPr id="7" name="Content Placeholder 2">
            <a:extLst>
              <a:ext uri="{FF2B5EF4-FFF2-40B4-BE49-F238E27FC236}">
                <a16:creationId xmlns:a16="http://schemas.microsoft.com/office/drawing/2014/main" id="{F1FE41D3-A653-02FA-A0B8-46BED9A4CF89}"/>
              </a:ext>
            </a:extLst>
          </p:cNvPr>
          <p:cNvSpPr txBox="1">
            <a:spLocks/>
          </p:cNvSpPr>
          <p:nvPr/>
        </p:nvSpPr>
        <p:spPr>
          <a:xfrm>
            <a:off x="347730" y="1825624"/>
            <a:ext cx="5992912" cy="4806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Take a bus or to hail a taxi to go home from work. </a:t>
            </a:r>
          </a:p>
          <a:p>
            <a:r>
              <a:rPr lang="en-US" altLang="zh-CN" dirty="0"/>
              <a:t> 2 (Promotion</a:t>
            </a:r>
            <a:r>
              <a:rPr lang="zh-CN" altLang="en-US" dirty="0"/>
              <a:t> </a:t>
            </a:r>
            <a:r>
              <a:rPr lang="en-US" altLang="zh-CN" dirty="0"/>
              <a:t>Architecture)</a:t>
            </a:r>
            <a:r>
              <a:rPr lang="zh-CN" altLang="en-US" dirty="0"/>
              <a:t> </a:t>
            </a:r>
            <a:r>
              <a:rPr lang="en-US" altLang="zh-CN" dirty="0"/>
              <a:t>X 2 (Average</a:t>
            </a:r>
            <a:r>
              <a:rPr lang="zh-CN" altLang="en-US" dirty="0"/>
              <a:t> </a:t>
            </a:r>
            <a:r>
              <a:rPr lang="en-US" altLang="zh-CN" dirty="0"/>
              <a:t>Spending</a:t>
            </a:r>
            <a:r>
              <a:rPr lang="zh-CN" altLang="en-US" dirty="0"/>
              <a:t> </a:t>
            </a:r>
            <a:r>
              <a:rPr lang="en-US" altLang="zh-CN" dirty="0"/>
              <a:t>Information)</a:t>
            </a:r>
            <a:r>
              <a:rPr lang="zh-CN" altLang="en-US" dirty="0"/>
              <a:t> </a:t>
            </a:r>
            <a:endParaRPr lang="en-CA" altLang="zh-CN" dirty="0"/>
          </a:p>
          <a:p>
            <a:r>
              <a:rPr lang="en-US" altLang="zh-CN" dirty="0"/>
              <a:t>Promotion</a:t>
            </a:r>
            <a:r>
              <a:rPr lang="zh-CN" altLang="en-US" dirty="0"/>
              <a:t> </a:t>
            </a:r>
            <a:r>
              <a:rPr lang="en-US" altLang="zh-CN" dirty="0"/>
              <a:t>Architecture </a:t>
            </a:r>
          </a:p>
          <a:p>
            <a:r>
              <a:rPr lang="en-US" altLang="zh-CN" dirty="0"/>
              <a:t>Average</a:t>
            </a:r>
            <a:r>
              <a:rPr lang="zh-CN" altLang="en-US" dirty="0"/>
              <a:t> </a:t>
            </a:r>
            <a:r>
              <a:rPr lang="en-US" altLang="zh-CN" dirty="0"/>
              <a:t>Spending Information</a:t>
            </a:r>
          </a:p>
          <a:p>
            <a:pPr lvl="1"/>
            <a:r>
              <a:rPr lang="en-US" altLang="zh-CN" dirty="0"/>
              <a:t>Present:</a:t>
            </a:r>
            <a:r>
              <a:rPr lang="zh-CN" altLang="en-US" dirty="0"/>
              <a:t> </a:t>
            </a:r>
            <a:r>
              <a:rPr lang="en-US" altLang="zh-CN" dirty="0"/>
              <a:t>“If you hail a ride, you will spend $20 on average”</a:t>
            </a:r>
            <a:r>
              <a:rPr lang="zh-CN" altLang="en-US" dirty="0"/>
              <a:t> </a:t>
            </a:r>
            <a:endParaRPr lang="en-US" altLang="zh-CN" dirty="0"/>
          </a:p>
          <a:p>
            <a:pPr lvl="1"/>
            <a:r>
              <a:rPr lang="en-US" altLang="zh-CN" dirty="0"/>
              <a:t>Absent:</a:t>
            </a:r>
            <a:r>
              <a:rPr lang="zh-CN" altLang="en-US" dirty="0"/>
              <a:t> </a:t>
            </a:r>
            <a:r>
              <a:rPr lang="en-US" altLang="zh-CN" dirty="0"/>
              <a:t>no</a:t>
            </a:r>
            <a:r>
              <a:rPr lang="zh-CN" altLang="en-US" dirty="0"/>
              <a:t> </a:t>
            </a:r>
            <a:r>
              <a:rPr lang="en-US" altLang="zh-CN" dirty="0"/>
              <a:t>information</a:t>
            </a:r>
            <a:endParaRPr lang="en-CA" altLang="zh-CN" dirty="0"/>
          </a:p>
          <a:p>
            <a:endParaRPr lang="en-US" dirty="0"/>
          </a:p>
          <a:p>
            <a:endParaRPr lang="en-US" dirty="0"/>
          </a:p>
        </p:txBody>
      </p:sp>
      <p:pic>
        <p:nvPicPr>
          <p:cNvPr id="8" name="Picture 7">
            <a:extLst>
              <a:ext uri="{FF2B5EF4-FFF2-40B4-BE49-F238E27FC236}">
                <a16:creationId xmlns:a16="http://schemas.microsoft.com/office/drawing/2014/main" id="{E38D206F-7009-5808-FB26-25D40F4DDA29}"/>
              </a:ext>
            </a:extLst>
          </p:cNvPr>
          <p:cNvPicPr>
            <a:picLocks noChangeAspect="1"/>
          </p:cNvPicPr>
          <p:nvPr/>
        </p:nvPicPr>
        <p:blipFill>
          <a:blip r:embed="rId3"/>
          <a:stretch>
            <a:fillRect/>
          </a:stretch>
        </p:blipFill>
        <p:spPr>
          <a:xfrm>
            <a:off x="6719459" y="3236829"/>
            <a:ext cx="3782283" cy="3236830"/>
          </a:xfrm>
          <a:prstGeom prst="rect">
            <a:avLst/>
          </a:prstGeom>
        </p:spPr>
      </p:pic>
      <p:pic>
        <p:nvPicPr>
          <p:cNvPr id="9" name="Picture 8">
            <a:extLst>
              <a:ext uri="{FF2B5EF4-FFF2-40B4-BE49-F238E27FC236}">
                <a16:creationId xmlns:a16="http://schemas.microsoft.com/office/drawing/2014/main" id="{41A6A91B-70AD-F794-9ED8-139A1CBAD3F5}"/>
              </a:ext>
            </a:extLst>
          </p:cNvPr>
          <p:cNvPicPr>
            <a:picLocks noChangeAspect="1"/>
          </p:cNvPicPr>
          <p:nvPr/>
        </p:nvPicPr>
        <p:blipFill>
          <a:blip r:embed="rId4"/>
          <a:stretch>
            <a:fillRect/>
          </a:stretch>
        </p:blipFill>
        <p:spPr>
          <a:xfrm>
            <a:off x="6719459" y="0"/>
            <a:ext cx="3782281" cy="3236829"/>
          </a:xfrm>
          <a:prstGeom prst="rect">
            <a:avLst/>
          </a:prstGeom>
        </p:spPr>
      </p:pic>
      <p:sp>
        <p:nvSpPr>
          <p:cNvPr id="10" name="Rectangle 9">
            <a:extLst>
              <a:ext uri="{FF2B5EF4-FFF2-40B4-BE49-F238E27FC236}">
                <a16:creationId xmlns:a16="http://schemas.microsoft.com/office/drawing/2014/main" id="{7BF86F73-0955-D04E-1083-3C0D93DA963C}"/>
              </a:ext>
            </a:extLst>
          </p:cNvPr>
          <p:cNvSpPr/>
          <p:nvPr/>
        </p:nvSpPr>
        <p:spPr>
          <a:xfrm>
            <a:off x="10572897" y="4670578"/>
            <a:ext cx="1119409" cy="369332"/>
          </a:xfrm>
          <a:prstGeom prst="rect">
            <a:avLst/>
          </a:prstGeom>
        </p:spPr>
        <p:txBody>
          <a:bodyPr wrap="none">
            <a:spAutoFit/>
          </a:bodyPr>
          <a:lstStyle/>
          <a:p>
            <a:r>
              <a:rPr lang="en-US" altLang="zh-CN" dirty="0"/>
              <a:t>Threshold</a:t>
            </a:r>
            <a:endParaRPr lang="en-US" dirty="0"/>
          </a:p>
        </p:txBody>
      </p:sp>
      <p:sp>
        <p:nvSpPr>
          <p:cNvPr id="11" name="Rectangle 10">
            <a:extLst>
              <a:ext uri="{FF2B5EF4-FFF2-40B4-BE49-F238E27FC236}">
                <a16:creationId xmlns:a16="http://schemas.microsoft.com/office/drawing/2014/main" id="{BFA6CA0F-79F3-C410-B7AA-8180B414B80D}"/>
              </a:ext>
            </a:extLst>
          </p:cNvPr>
          <p:cNvSpPr/>
          <p:nvPr/>
        </p:nvSpPr>
        <p:spPr>
          <a:xfrm>
            <a:off x="10647054" y="2163998"/>
            <a:ext cx="899605" cy="369332"/>
          </a:xfrm>
          <a:prstGeom prst="rect">
            <a:avLst/>
          </a:prstGeom>
        </p:spPr>
        <p:txBody>
          <a:bodyPr wrap="none">
            <a:spAutoFit/>
          </a:bodyPr>
          <a:lstStyle/>
          <a:p>
            <a:r>
              <a:rPr lang="en-US" altLang="zh-CN" dirty="0"/>
              <a:t>Capped</a:t>
            </a:r>
            <a:endParaRPr lang="en-US" dirty="0"/>
          </a:p>
        </p:txBody>
      </p:sp>
      <p:sp>
        <p:nvSpPr>
          <p:cNvPr id="13" name="TextBox 12">
            <a:extLst>
              <a:ext uri="{FF2B5EF4-FFF2-40B4-BE49-F238E27FC236}">
                <a16:creationId xmlns:a16="http://schemas.microsoft.com/office/drawing/2014/main" id="{B32D52DA-B1C0-BFD0-946B-FCCDDC0954CF}"/>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403, Canadian Prolific)</a:t>
            </a:r>
          </a:p>
        </p:txBody>
      </p:sp>
    </p:spTree>
    <p:extLst>
      <p:ext uri="{BB962C8B-B14F-4D97-AF65-F5344CB8AC3E}">
        <p14:creationId xmlns:p14="http://schemas.microsoft.com/office/powerpoint/2010/main" val="3428120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3F2FAB-FCA7-4745-7B9F-45F91FFF7034}"/>
              </a:ext>
            </a:extLst>
          </p:cNvPr>
          <p:cNvPicPr>
            <a:picLocks noChangeAspect="1"/>
          </p:cNvPicPr>
          <p:nvPr/>
        </p:nvPicPr>
        <p:blipFill>
          <a:blip r:embed="rId3"/>
          <a:stretch>
            <a:fillRect/>
          </a:stretch>
        </p:blipFill>
        <p:spPr>
          <a:xfrm>
            <a:off x="6107181" y="838200"/>
            <a:ext cx="5631158" cy="5843290"/>
          </a:xfrm>
          <a:prstGeom prst="rect">
            <a:avLst/>
          </a:prstGeom>
        </p:spPr>
      </p:pic>
      <p:sp>
        <p:nvSpPr>
          <p:cNvPr id="2" name="Title 1">
            <a:extLst>
              <a:ext uri="{FF2B5EF4-FFF2-40B4-BE49-F238E27FC236}">
                <a16:creationId xmlns:a16="http://schemas.microsoft.com/office/drawing/2014/main" id="{0893B8AE-F7EF-3247-BD11-484F30C5BFC3}"/>
              </a:ext>
            </a:extLst>
          </p:cNvPr>
          <p:cNvSpPr>
            <a:spLocks noGrp="1"/>
          </p:cNvSpPr>
          <p:nvPr>
            <p:ph type="title"/>
          </p:nvPr>
        </p:nvSpPr>
        <p:spPr>
          <a:xfrm>
            <a:off x="838200" y="742"/>
            <a:ext cx="10515600" cy="1325563"/>
          </a:xfrm>
        </p:spPr>
        <p:txBody>
          <a:bodyPr/>
          <a:lstStyle/>
          <a:p>
            <a:r>
              <a:rPr lang="en-US" altLang="zh-CN" dirty="0"/>
              <a:t>Study</a:t>
            </a:r>
            <a:r>
              <a:rPr lang="zh-CN" altLang="en-US" dirty="0"/>
              <a:t> </a:t>
            </a:r>
            <a:r>
              <a:rPr lang="en-US" altLang="zh-CN" dirty="0"/>
              <a:t>2</a:t>
            </a:r>
            <a:r>
              <a:rPr lang="zh-CN" altLang="en-US" dirty="0"/>
              <a:t> </a:t>
            </a:r>
            <a:r>
              <a:rPr lang="en-US" altLang="zh-CN" dirty="0"/>
              <a:t>Results</a:t>
            </a:r>
            <a:r>
              <a:rPr lang="zh-CN" altLang="en-US" dirty="0"/>
              <a:t> </a:t>
            </a:r>
            <a:r>
              <a:rPr lang="en-US" altLang="zh-CN" dirty="0"/>
              <a:t>–</a:t>
            </a:r>
            <a:r>
              <a:rPr lang="zh-CN" altLang="en-US" dirty="0"/>
              <a:t> </a:t>
            </a:r>
            <a:r>
              <a:rPr lang="en-US" altLang="zh-CN" dirty="0"/>
              <a:t>Offer Evaluation</a:t>
            </a:r>
            <a:endParaRPr lang="en-US" dirty="0"/>
          </a:p>
        </p:txBody>
      </p:sp>
      <p:sp>
        <p:nvSpPr>
          <p:cNvPr id="11" name="Content Placeholder 2">
            <a:extLst>
              <a:ext uri="{FF2B5EF4-FFF2-40B4-BE49-F238E27FC236}">
                <a16:creationId xmlns:a16="http://schemas.microsoft.com/office/drawing/2014/main" id="{2239E8A0-41EF-464A-9929-EE3415090D5D}"/>
              </a:ext>
            </a:extLst>
          </p:cNvPr>
          <p:cNvSpPr txBox="1">
            <a:spLocks/>
          </p:cNvSpPr>
          <p:nvPr/>
        </p:nvSpPr>
        <p:spPr>
          <a:xfrm>
            <a:off x="381000" y="6241996"/>
            <a:ext cx="9444789" cy="605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dirty="0"/>
              <a:t>Main effect of promotion framing,</a:t>
            </a:r>
            <a:r>
              <a:rPr lang="zh-CN" altLang="en-US" sz="2400" dirty="0"/>
              <a:t> </a:t>
            </a:r>
            <a:r>
              <a:rPr lang="en-US" altLang="zh-CN" sz="2400" i="1" dirty="0"/>
              <a:t>p</a:t>
            </a:r>
            <a:r>
              <a:rPr lang="zh-CN" altLang="en-US" sz="2400" dirty="0"/>
              <a:t> </a:t>
            </a:r>
            <a:r>
              <a:rPr lang="en-US" altLang="zh-CN" sz="2400" dirty="0"/>
              <a:t>&lt;.001</a:t>
            </a:r>
          </a:p>
        </p:txBody>
      </p:sp>
      <p:pic>
        <p:nvPicPr>
          <p:cNvPr id="3" name="Picture 2">
            <a:extLst>
              <a:ext uri="{FF2B5EF4-FFF2-40B4-BE49-F238E27FC236}">
                <a16:creationId xmlns:a16="http://schemas.microsoft.com/office/drawing/2014/main" id="{E6A00BB1-282F-0E46-B3D7-A94BBC15D691}"/>
              </a:ext>
            </a:extLst>
          </p:cNvPr>
          <p:cNvPicPr>
            <a:picLocks noChangeAspect="1"/>
          </p:cNvPicPr>
          <p:nvPr/>
        </p:nvPicPr>
        <p:blipFill>
          <a:blip r:embed="rId4"/>
          <a:stretch>
            <a:fillRect/>
          </a:stretch>
        </p:blipFill>
        <p:spPr>
          <a:xfrm>
            <a:off x="486508" y="1820698"/>
            <a:ext cx="4762500" cy="1397000"/>
          </a:xfrm>
          <a:prstGeom prst="rect">
            <a:avLst/>
          </a:prstGeom>
        </p:spPr>
      </p:pic>
      <p:pic>
        <p:nvPicPr>
          <p:cNvPr id="5" name="Picture 4">
            <a:extLst>
              <a:ext uri="{FF2B5EF4-FFF2-40B4-BE49-F238E27FC236}">
                <a16:creationId xmlns:a16="http://schemas.microsoft.com/office/drawing/2014/main" id="{BF44DA1B-3055-7D4A-98FE-44393968BFB7}"/>
              </a:ext>
            </a:extLst>
          </p:cNvPr>
          <p:cNvPicPr>
            <a:picLocks noChangeAspect="1"/>
          </p:cNvPicPr>
          <p:nvPr/>
        </p:nvPicPr>
        <p:blipFill>
          <a:blip r:embed="rId5"/>
          <a:stretch>
            <a:fillRect/>
          </a:stretch>
        </p:blipFill>
        <p:spPr>
          <a:xfrm>
            <a:off x="486508" y="4112514"/>
            <a:ext cx="4762500" cy="1397000"/>
          </a:xfrm>
          <a:prstGeom prst="rect">
            <a:avLst/>
          </a:prstGeom>
        </p:spPr>
      </p:pic>
      <p:sp>
        <p:nvSpPr>
          <p:cNvPr id="12" name="Rectangle 11">
            <a:extLst>
              <a:ext uri="{FF2B5EF4-FFF2-40B4-BE49-F238E27FC236}">
                <a16:creationId xmlns:a16="http://schemas.microsoft.com/office/drawing/2014/main" id="{0BAEB8DE-9C92-0140-8C5A-2535889D075F}"/>
              </a:ext>
            </a:extLst>
          </p:cNvPr>
          <p:cNvSpPr/>
          <p:nvPr/>
        </p:nvSpPr>
        <p:spPr>
          <a:xfrm>
            <a:off x="2133995" y="3691181"/>
            <a:ext cx="1430969" cy="461665"/>
          </a:xfrm>
          <a:prstGeom prst="rect">
            <a:avLst/>
          </a:prstGeom>
        </p:spPr>
        <p:txBody>
          <a:bodyPr wrap="none">
            <a:spAutoFit/>
          </a:bodyPr>
          <a:lstStyle/>
          <a:p>
            <a:r>
              <a:rPr lang="en-US" altLang="zh-CN" sz="2400" dirty="0"/>
              <a:t>Threshold</a:t>
            </a:r>
            <a:endParaRPr lang="en-US" sz="2400" dirty="0"/>
          </a:p>
        </p:txBody>
      </p:sp>
      <p:sp>
        <p:nvSpPr>
          <p:cNvPr id="14" name="Rectangle 13">
            <a:extLst>
              <a:ext uri="{FF2B5EF4-FFF2-40B4-BE49-F238E27FC236}">
                <a16:creationId xmlns:a16="http://schemas.microsoft.com/office/drawing/2014/main" id="{C9CEB27D-7D71-7748-8153-44A4E6C9ADBA}"/>
              </a:ext>
            </a:extLst>
          </p:cNvPr>
          <p:cNvSpPr/>
          <p:nvPr/>
        </p:nvSpPr>
        <p:spPr>
          <a:xfrm>
            <a:off x="2133995" y="1359033"/>
            <a:ext cx="1135247" cy="461665"/>
          </a:xfrm>
          <a:prstGeom prst="rect">
            <a:avLst/>
          </a:prstGeom>
        </p:spPr>
        <p:txBody>
          <a:bodyPr wrap="none">
            <a:spAutoFit/>
          </a:bodyPr>
          <a:lstStyle/>
          <a:p>
            <a:r>
              <a:rPr lang="en-US" altLang="zh-CN" sz="2400" dirty="0"/>
              <a:t>Capped</a:t>
            </a:r>
            <a:endParaRPr lang="en-US" sz="2400" dirty="0"/>
          </a:p>
        </p:txBody>
      </p:sp>
    </p:spTree>
    <p:extLst>
      <p:ext uri="{BB962C8B-B14F-4D97-AF65-F5344CB8AC3E}">
        <p14:creationId xmlns:p14="http://schemas.microsoft.com/office/powerpoint/2010/main" val="2251858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B8AE-F7EF-3247-BD11-484F30C5BFC3}"/>
              </a:ext>
            </a:extLst>
          </p:cNvPr>
          <p:cNvSpPr>
            <a:spLocks noGrp="1"/>
          </p:cNvSpPr>
          <p:nvPr>
            <p:ph type="title"/>
          </p:nvPr>
        </p:nvSpPr>
        <p:spPr>
          <a:xfrm>
            <a:off x="838200" y="-76200"/>
            <a:ext cx="10515600" cy="1325563"/>
          </a:xfrm>
        </p:spPr>
        <p:txBody>
          <a:bodyPr/>
          <a:lstStyle/>
          <a:p>
            <a:r>
              <a:rPr lang="en-US" altLang="zh-CN" dirty="0"/>
              <a:t>Study</a:t>
            </a:r>
            <a:r>
              <a:rPr lang="zh-CN" altLang="en-US" dirty="0"/>
              <a:t> </a:t>
            </a:r>
            <a:r>
              <a:rPr lang="en-US" altLang="zh-CN" dirty="0"/>
              <a:t>2</a:t>
            </a:r>
            <a:r>
              <a:rPr lang="zh-CN" altLang="en-US" dirty="0"/>
              <a:t> </a:t>
            </a:r>
            <a:r>
              <a:rPr lang="en-US" altLang="zh-CN" dirty="0"/>
              <a:t>Results</a:t>
            </a:r>
            <a:r>
              <a:rPr lang="zh-CN" altLang="en-US" dirty="0"/>
              <a:t> </a:t>
            </a:r>
            <a:r>
              <a:rPr lang="en-US" altLang="zh-CN" dirty="0"/>
              <a:t>-</a:t>
            </a:r>
            <a:r>
              <a:rPr lang="zh-CN" altLang="en-US" dirty="0"/>
              <a:t> </a:t>
            </a:r>
            <a:r>
              <a:rPr lang="en-US" altLang="zh-CN" dirty="0"/>
              <a:t>Conversion</a:t>
            </a:r>
            <a:r>
              <a:rPr lang="zh-CN" altLang="en-US" dirty="0"/>
              <a:t> </a:t>
            </a:r>
            <a:r>
              <a:rPr lang="en-US" altLang="zh-CN" dirty="0"/>
              <a:t>Rate</a:t>
            </a:r>
            <a:endParaRPr lang="en-US" dirty="0"/>
          </a:p>
        </p:txBody>
      </p:sp>
      <p:pic>
        <p:nvPicPr>
          <p:cNvPr id="4" name="Content Placeholder 3">
            <a:extLst>
              <a:ext uri="{FF2B5EF4-FFF2-40B4-BE49-F238E27FC236}">
                <a16:creationId xmlns:a16="http://schemas.microsoft.com/office/drawing/2014/main" id="{659F9DF7-96B6-8542-81DE-4BF4A3DF9EBD}"/>
              </a:ext>
            </a:extLst>
          </p:cNvPr>
          <p:cNvPicPr>
            <a:picLocks noGrp="1" noChangeAspect="1"/>
          </p:cNvPicPr>
          <p:nvPr>
            <p:ph idx="1"/>
          </p:nvPr>
        </p:nvPicPr>
        <p:blipFill>
          <a:blip r:embed="rId3"/>
          <a:stretch>
            <a:fillRect/>
          </a:stretch>
        </p:blipFill>
        <p:spPr>
          <a:xfrm>
            <a:off x="6324600" y="837458"/>
            <a:ext cx="5559834" cy="5769280"/>
          </a:xfrm>
          <a:prstGeom prst="rect">
            <a:avLst/>
          </a:prstGeom>
        </p:spPr>
      </p:pic>
      <p:sp>
        <p:nvSpPr>
          <p:cNvPr id="11" name="Content Placeholder 2">
            <a:extLst>
              <a:ext uri="{FF2B5EF4-FFF2-40B4-BE49-F238E27FC236}">
                <a16:creationId xmlns:a16="http://schemas.microsoft.com/office/drawing/2014/main" id="{2239E8A0-41EF-464A-9929-EE3415090D5D}"/>
              </a:ext>
            </a:extLst>
          </p:cNvPr>
          <p:cNvSpPr txBox="1">
            <a:spLocks/>
          </p:cNvSpPr>
          <p:nvPr/>
        </p:nvSpPr>
        <p:spPr>
          <a:xfrm>
            <a:off x="381000" y="6165054"/>
            <a:ext cx="9444789" cy="605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dirty="0"/>
              <a:t>Main effect of promotion framing,</a:t>
            </a:r>
            <a:r>
              <a:rPr lang="zh-CN" altLang="en-US" sz="2400" dirty="0"/>
              <a:t> </a:t>
            </a:r>
            <a:r>
              <a:rPr lang="en-US" altLang="zh-CN" sz="2400" i="1" dirty="0"/>
              <a:t>p</a:t>
            </a:r>
            <a:r>
              <a:rPr lang="zh-CN" altLang="en-US" sz="2400" dirty="0"/>
              <a:t> </a:t>
            </a:r>
            <a:r>
              <a:rPr lang="en-US" altLang="zh-CN" sz="2400" dirty="0"/>
              <a:t>=.017</a:t>
            </a:r>
          </a:p>
        </p:txBody>
      </p:sp>
      <p:pic>
        <p:nvPicPr>
          <p:cNvPr id="3" name="Picture 2">
            <a:extLst>
              <a:ext uri="{FF2B5EF4-FFF2-40B4-BE49-F238E27FC236}">
                <a16:creationId xmlns:a16="http://schemas.microsoft.com/office/drawing/2014/main" id="{E6A00BB1-282F-0E46-B3D7-A94BBC15D691}"/>
              </a:ext>
            </a:extLst>
          </p:cNvPr>
          <p:cNvPicPr>
            <a:picLocks noChangeAspect="1"/>
          </p:cNvPicPr>
          <p:nvPr/>
        </p:nvPicPr>
        <p:blipFill>
          <a:blip r:embed="rId4"/>
          <a:stretch>
            <a:fillRect/>
          </a:stretch>
        </p:blipFill>
        <p:spPr>
          <a:xfrm>
            <a:off x="486508" y="1743756"/>
            <a:ext cx="4762500" cy="1397000"/>
          </a:xfrm>
          <a:prstGeom prst="rect">
            <a:avLst/>
          </a:prstGeom>
        </p:spPr>
      </p:pic>
      <p:pic>
        <p:nvPicPr>
          <p:cNvPr id="5" name="Picture 4">
            <a:extLst>
              <a:ext uri="{FF2B5EF4-FFF2-40B4-BE49-F238E27FC236}">
                <a16:creationId xmlns:a16="http://schemas.microsoft.com/office/drawing/2014/main" id="{BF44DA1B-3055-7D4A-98FE-44393968BFB7}"/>
              </a:ext>
            </a:extLst>
          </p:cNvPr>
          <p:cNvPicPr>
            <a:picLocks noChangeAspect="1"/>
          </p:cNvPicPr>
          <p:nvPr/>
        </p:nvPicPr>
        <p:blipFill>
          <a:blip r:embed="rId5"/>
          <a:stretch>
            <a:fillRect/>
          </a:stretch>
        </p:blipFill>
        <p:spPr>
          <a:xfrm>
            <a:off x="486508" y="4035572"/>
            <a:ext cx="4762500" cy="1397000"/>
          </a:xfrm>
          <a:prstGeom prst="rect">
            <a:avLst/>
          </a:prstGeom>
        </p:spPr>
      </p:pic>
      <p:sp>
        <p:nvSpPr>
          <p:cNvPr id="12" name="Rectangle 11">
            <a:extLst>
              <a:ext uri="{FF2B5EF4-FFF2-40B4-BE49-F238E27FC236}">
                <a16:creationId xmlns:a16="http://schemas.microsoft.com/office/drawing/2014/main" id="{0BAEB8DE-9C92-0140-8C5A-2535889D075F}"/>
              </a:ext>
            </a:extLst>
          </p:cNvPr>
          <p:cNvSpPr/>
          <p:nvPr/>
        </p:nvSpPr>
        <p:spPr>
          <a:xfrm>
            <a:off x="2133995" y="3614239"/>
            <a:ext cx="1430969" cy="461665"/>
          </a:xfrm>
          <a:prstGeom prst="rect">
            <a:avLst/>
          </a:prstGeom>
        </p:spPr>
        <p:txBody>
          <a:bodyPr wrap="none">
            <a:spAutoFit/>
          </a:bodyPr>
          <a:lstStyle/>
          <a:p>
            <a:r>
              <a:rPr lang="en-US" altLang="zh-CN" sz="2400" dirty="0"/>
              <a:t>Threshold</a:t>
            </a:r>
            <a:endParaRPr lang="en-US" sz="2400" dirty="0"/>
          </a:p>
        </p:txBody>
      </p:sp>
      <p:sp>
        <p:nvSpPr>
          <p:cNvPr id="14" name="Rectangle 13">
            <a:extLst>
              <a:ext uri="{FF2B5EF4-FFF2-40B4-BE49-F238E27FC236}">
                <a16:creationId xmlns:a16="http://schemas.microsoft.com/office/drawing/2014/main" id="{C9CEB27D-7D71-7748-8153-44A4E6C9ADBA}"/>
              </a:ext>
            </a:extLst>
          </p:cNvPr>
          <p:cNvSpPr/>
          <p:nvPr/>
        </p:nvSpPr>
        <p:spPr>
          <a:xfrm>
            <a:off x="2133995" y="1391313"/>
            <a:ext cx="1135247" cy="461665"/>
          </a:xfrm>
          <a:prstGeom prst="rect">
            <a:avLst/>
          </a:prstGeom>
        </p:spPr>
        <p:txBody>
          <a:bodyPr wrap="none">
            <a:spAutoFit/>
          </a:bodyPr>
          <a:lstStyle/>
          <a:p>
            <a:r>
              <a:rPr lang="en-US" altLang="zh-CN" sz="2400" dirty="0"/>
              <a:t>Capped</a:t>
            </a:r>
            <a:endParaRPr lang="en-US" sz="2400" dirty="0"/>
          </a:p>
        </p:txBody>
      </p:sp>
    </p:spTree>
    <p:extLst>
      <p:ext uri="{BB962C8B-B14F-4D97-AF65-F5344CB8AC3E}">
        <p14:creationId xmlns:p14="http://schemas.microsoft.com/office/powerpoint/2010/main" val="213690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81413-8058-C020-2323-6B4C68D7D683}"/>
              </a:ext>
            </a:extLst>
          </p:cNvPr>
          <p:cNvSpPr>
            <a:spLocks noGrp="1"/>
          </p:cNvSpPr>
          <p:nvPr>
            <p:ph type="title"/>
          </p:nvPr>
        </p:nvSpPr>
        <p:spPr/>
        <p:txBody>
          <a:bodyPr>
            <a:normAutofit/>
          </a:bodyPr>
          <a:lstStyle/>
          <a:p>
            <a:r>
              <a:rPr lang="en-US" dirty="0"/>
              <a:t>S</a:t>
            </a:r>
            <a:r>
              <a:rPr lang="en-US" altLang="zh-CN" dirty="0"/>
              <a:t>tudy</a:t>
            </a:r>
            <a:r>
              <a:rPr lang="en-US" dirty="0"/>
              <a:t> 3: </a:t>
            </a:r>
            <a:r>
              <a:rPr lang="en-US" altLang="zh-CN" dirty="0"/>
              <a:t>Charity</a:t>
            </a:r>
            <a:r>
              <a:rPr lang="zh-CN" altLang="en-US" dirty="0"/>
              <a:t> </a:t>
            </a:r>
            <a:r>
              <a:rPr lang="en-US" altLang="zh-CN" dirty="0"/>
              <a:t>Promotion</a:t>
            </a:r>
            <a:endParaRPr lang="en-US" dirty="0"/>
          </a:p>
        </p:txBody>
      </p:sp>
      <p:sp>
        <p:nvSpPr>
          <p:cNvPr id="3" name="Content Placeholder 2">
            <a:extLst>
              <a:ext uri="{FF2B5EF4-FFF2-40B4-BE49-F238E27FC236}">
                <a16:creationId xmlns:a16="http://schemas.microsoft.com/office/drawing/2014/main" id="{D1A62B23-A803-8C1D-8060-EAD0D77A55FB}"/>
              </a:ext>
            </a:extLst>
          </p:cNvPr>
          <p:cNvSpPr>
            <a:spLocks noGrp="1"/>
          </p:cNvSpPr>
          <p:nvPr>
            <p:ph idx="1"/>
          </p:nvPr>
        </p:nvSpPr>
        <p:spPr/>
        <p:txBody>
          <a:bodyPr/>
          <a:lstStyle/>
          <a:p>
            <a:r>
              <a:rPr lang="en-US" altLang="zh-CN" dirty="0"/>
              <a:t>I</a:t>
            </a:r>
            <a:r>
              <a:rPr lang="en-CA" dirty="0" err="1"/>
              <a:t>magine</a:t>
            </a:r>
            <a:r>
              <a:rPr lang="en-CA" dirty="0"/>
              <a:t> that </a:t>
            </a:r>
            <a:r>
              <a:rPr lang="en-US" altLang="zh-CN" dirty="0"/>
              <a:t>you</a:t>
            </a:r>
            <a:r>
              <a:rPr lang="en-CA" dirty="0"/>
              <a:t> are going to buy some groceries for next week</a:t>
            </a:r>
            <a:r>
              <a:rPr lang="zh-CN" altLang="en-US" dirty="0"/>
              <a:t> </a:t>
            </a:r>
            <a:r>
              <a:rPr lang="en-US" altLang="zh-CN" dirty="0"/>
              <a:t>and</a:t>
            </a:r>
            <a:r>
              <a:rPr lang="zh-CN" altLang="en-US" dirty="0"/>
              <a:t> </a:t>
            </a:r>
            <a:r>
              <a:rPr lang="en-CA" dirty="0"/>
              <a:t>receive the following message from Amazon Whole Foods Market app. </a:t>
            </a:r>
            <a:endParaRPr lang="en-US" altLang="zh-CN" dirty="0"/>
          </a:p>
          <a:p>
            <a:r>
              <a:rPr lang="en-US" altLang="zh-CN" dirty="0"/>
              <a:t>Threshold:</a:t>
            </a:r>
            <a:r>
              <a:rPr lang="zh-CN" altLang="en-US" dirty="0"/>
              <a:t> </a:t>
            </a:r>
            <a:r>
              <a:rPr lang="en-US" altLang="zh-CN" dirty="0"/>
              <a:t>“</a:t>
            </a:r>
            <a:r>
              <a:rPr lang="en-CA" dirty="0"/>
              <a:t>We donate $5 per purchase (if you purchase $10 or more) on the app to support Organic Farming Research Foundation.</a:t>
            </a:r>
            <a:r>
              <a:rPr lang="en-US" altLang="zh-CN" dirty="0"/>
              <a:t>”</a:t>
            </a:r>
            <a:r>
              <a:rPr lang="en-CA" dirty="0"/>
              <a:t> </a:t>
            </a:r>
          </a:p>
          <a:p>
            <a:r>
              <a:rPr lang="en-US" altLang="zh-CN" dirty="0"/>
              <a:t>Capped:</a:t>
            </a:r>
            <a:r>
              <a:rPr lang="zh-CN" altLang="en-US" dirty="0"/>
              <a:t> </a:t>
            </a:r>
            <a:r>
              <a:rPr lang="en-US" altLang="zh-CN" dirty="0"/>
              <a:t>“</a:t>
            </a:r>
            <a:r>
              <a:rPr lang="en-CA" dirty="0"/>
              <a:t>We donate 50% of your purchase price (up to $5 per purchase) on the app to support Organic Farming Research Foundation</a:t>
            </a:r>
            <a:r>
              <a:rPr lang="en-US" altLang="zh-CN" dirty="0"/>
              <a:t>”</a:t>
            </a:r>
          </a:p>
          <a:p>
            <a:endParaRPr lang="en-US" dirty="0"/>
          </a:p>
          <a:p>
            <a:endParaRPr lang="en-US" dirty="0"/>
          </a:p>
        </p:txBody>
      </p:sp>
      <p:sp>
        <p:nvSpPr>
          <p:cNvPr id="4" name="Slide Number Placeholder 3">
            <a:extLst>
              <a:ext uri="{FF2B5EF4-FFF2-40B4-BE49-F238E27FC236}">
                <a16:creationId xmlns:a16="http://schemas.microsoft.com/office/drawing/2014/main" id="{F48F7D88-9BC8-BD9A-BFD6-4D0AE0AA28D1}"/>
              </a:ext>
            </a:extLst>
          </p:cNvPr>
          <p:cNvSpPr>
            <a:spLocks noGrp="1"/>
          </p:cNvSpPr>
          <p:nvPr>
            <p:ph type="sldNum" sz="quarter" idx="12"/>
          </p:nvPr>
        </p:nvSpPr>
        <p:spPr/>
        <p:txBody>
          <a:bodyPr/>
          <a:lstStyle/>
          <a:p>
            <a:fld id="{82A5928A-368E-F64F-8D9A-9160A9B00FC2}" type="slidenum">
              <a:rPr lang="en-US" smtClean="0"/>
              <a:t>59</a:t>
            </a:fld>
            <a:endParaRPr lang="en-US"/>
          </a:p>
        </p:txBody>
      </p:sp>
      <p:sp>
        <p:nvSpPr>
          <p:cNvPr id="6" name="TextBox 5">
            <a:extLst>
              <a:ext uri="{FF2B5EF4-FFF2-40B4-BE49-F238E27FC236}">
                <a16:creationId xmlns:a16="http://schemas.microsoft.com/office/drawing/2014/main" id="{AD77D411-B5F3-F5E0-D51E-B135F6D23B5B}"/>
              </a:ext>
            </a:extLst>
          </p:cNvPr>
          <p:cNvSpPr txBox="1"/>
          <p:nvPr/>
        </p:nvSpPr>
        <p:spPr>
          <a:xfrm>
            <a:off x="708285" y="6352143"/>
            <a:ext cx="6093500" cy="369332"/>
          </a:xfrm>
          <a:prstGeom prst="rect">
            <a:avLst/>
          </a:prstGeom>
          <a:noFill/>
        </p:spPr>
        <p:txBody>
          <a:bodyPr wrap="square">
            <a:spAutoFit/>
          </a:bodyPr>
          <a:lstStyle/>
          <a:p>
            <a:r>
              <a:rPr lang="en-US" altLang="zh-CN" dirty="0"/>
              <a:t>(N</a:t>
            </a:r>
            <a:r>
              <a:rPr lang="zh-CN" altLang="en-US" dirty="0"/>
              <a:t> </a:t>
            </a:r>
            <a:r>
              <a:rPr lang="en-US" altLang="zh-CN" dirty="0"/>
              <a:t>=</a:t>
            </a:r>
            <a:r>
              <a:rPr lang="zh-CN" altLang="en-US" dirty="0"/>
              <a:t> </a:t>
            </a:r>
            <a:r>
              <a:rPr lang="en-US" altLang="zh-CN" dirty="0"/>
              <a:t>403,</a:t>
            </a:r>
            <a:r>
              <a:rPr lang="zh-CN" altLang="en-US" dirty="0"/>
              <a:t> </a:t>
            </a:r>
            <a:r>
              <a:rPr lang="en-US" altLang="zh-CN" dirty="0"/>
              <a:t>US</a:t>
            </a:r>
            <a:r>
              <a:rPr lang="zh-CN" altLang="en-US" dirty="0"/>
              <a:t> </a:t>
            </a:r>
            <a:r>
              <a:rPr lang="en-US" altLang="zh-CN" dirty="0"/>
              <a:t>Prolific)</a:t>
            </a:r>
          </a:p>
        </p:txBody>
      </p:sp>
    </p:spTree>
    <p:extLst>
      <p:ext uri="{BB962C8B-B14F-4D97-AF65-F5344CB8AC3E}">
        <p14:creationId xmlns:p14="http://schemas.microsoft.com/office/powerpoint/2010/main" val="3062400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sp>
        <p:nvSpPr>
          <p:cNvPr id="16" name="Rectangle 15"/>
          <p:cNvSpPr/>
          <p:nvPr/>
        </p:nvSpPr>
        <p:spPr>
          <a:xfrm>
            <a:off x="685800" y="457200"/>
            <a:ext cx="10757844" cy="1943417"/>
          </a:xfrm>
          <a:prstGeom prst="rect">
            <a:avLst/>
          </a:prstGeom>
        </p:spPr>
        <p:txBody>
          <a:bodyPr wrap="square">
            <a:spAutoFit/>
          </a:bodyPr>
          <a:lstStyle/>
          <a:p>
            <a:pPr algn="ctr">
              <a:lnSpc>
                <a:spcPct val="150000"/>
              </a:lnSpc>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Imagine that you</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are</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the manager of a supermarket. Your supermarket would mail a promotion to 1000 people who live in the local area with a coupon. </a:t>
            </a:r>
            <a:endParaRPr 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4" name="Rectangle 13"/>
          <p:cNvSpPr/>
          <p:nvPr/>
        </p:nvSpPr>
        <p:spPr>
          <a:xfrm>
            <a:off x="3769366" y="2912119"/>
            <a:ext cx="5025696" cy="1469185"/>
          </a:xfrm>
          <a:prstGeom prst="rect">
            <a:avLst/>
          </a:prstGeom>
          <a:ln w="25400">
            <a:solidFill>
              <a:schemeClr val="tx2"/>
            </a:solidFill>
          </a:ln>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$1</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Off</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Any</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Product Above $3</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Box 11"/>
          <p:cNvSpPr txBox="1"/>
          <p:nvPr/>
        </p:nvSpPr>
        <p:spPr>
          <a:xfrm>
            <a:off x="914399" y="5105400"/>
            <a:ext cx="10735631" cy="523220"/>
          </a:xfrm>
          <a:prstGeom prst="rect">
            <a:avLst/>
          </a:prstGeom>
          <a:noFill/>
        </p:spPr>
        <p:txBody>
          <a:bodyPr wrap="none" rtlCol="0">
            <a:spAutoFit/>
          </a:bodyPr>
          <a:lstStyle/>
          <a:p>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How many people do you think would redeem the coupon?</a:t>
            </a:r>
            <a:endParaRPr lang="en-US" sz="2800" dirty="0">
              <a:ea typeface="Tahoma" panose="020B0604030504040204" charset="0"/>
              <a:cs typeface="Tahoma" panose="020B060403050404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45D7-96F8-BB4D-B911-EC833A0E7364}"/>
              </a:ext>
            </a:extLst>
          </p:cNvPr>
          <p:cNvSpPr>
            <a:spLocks noGrp="1"/>
          </p:cNvSpPr>
          <p:nvPr>
            <p:ph type="title"/>
          </p:nvPr>
        </p:nvSpPr>
        <p:spPr/>
        <p:txBody>
          <a:bodyPr/>
          <a:lstStyle/>
          <a:p>
            <a:r>
              <a:rPr lang="en-US" altLang="zh-CN" dirty="0"/>
              <a:t>Study</a:t>
            </a:r>
            <a:r>
              <a:rPr lang="zh-CN" altLang="en-US" dirty="0"/>
              <a:t> </a:t>
            </a:r>
            <a:r>
              <a:rPr lang="en-US" altLang="zh-CN" dirty="0"/>
              <a:t>3</a:t>
            </a:r>
            <a:r>
              <a:rPr lang="zh-CN" altLang="en-US" dirty="0"/>
              <a:t> </a:t>
            </a:r>
            <a:r>
              <a:rPr lang="en-US" altLang="zh-CN" dirty="0"/>
              <a:t>Measures</a:t>
            </a:r>
            <a:r>
              <a:rPr lang="zh-CN" altLang="en-US" dirty="0"/>
              <a:t> </a:t>
            </a:r>
            <a:r>
              <a:rPr lang="en-US" altLang="zh-CN" dirty="0"/>
              <a:t>and</a:t>
            </a:r>
            <a:r>
              <a:rPr lang="zh-CN" altLang="en-US" dirty="0"/>
              <a:t> </a:t>
            </a:r>
            <a:r>
              <a:rPr lang="en-US" altLang="zh-CN" dirty="0"/>
              <a:t>Results</a:t>
            </a:r>
            <a:endParaRPr lang="en-US" dirty="0"/>
          </a:p>
        </p:txBody>
      </p:sp>
      <p:sp>
        <p:nvSpPr>
          <p:cNvPr id="3" name="Content Placeholder 2">
            <a:extLst>
              <a:ext uri="{FF2B5EF4-FFF2-40B4-BE49-F238E27FC236}">
                <a16:creationId xmlns:a16="http://schemas.microsoft.com/office/drawing/2014/main" id="{573586B9-73E0-2943-97FB-95ED00EAF582}"/>
              </a:ext>
            </a:extLst>
          </p:cNvPr>
          <p:cNvSpPr>
            <a:spLocks noGrp="1"/>
          </p:cNvSpPr>
          <p:nvPr>
            <p:ph idx="1"/>
          </p:nvPr>
        </p:nvSpPr>
        <p:spPr>
          <a:xfrm>
            <a:off x="838202" y="1643062"/>
            <a:ext cx="7581274" cy="4895850"/>
          </a:xfrm>
        </p:spPr>
        <p:txBody>
          <a:bodyPr>
            <a:normAutofit/>
          </a:bodyPr>
          <a:lstStyle/>
          <a:p>
            <a:r>
              <a:rPr lang="en-US" altLang="zh-CN" sz="2400" dirty="0"/>
              <a:t>P</a:t>
            </a:r>
            <a:r>
              <a:rPr lang="en-CA" sz="2400" dirty="0" err="1"/>
              <a:t>urchase</a:t>
            </a:r>
            <a:r>
              <a:rPr lang="en-CA" sz="2400" dirty="0"/>
              <a:t> intention </a:t>
            </a:r>
            <a:r>
              <a:rPr lang="en-US" altLang="zh-CN" sz="2400" dirty="0"/>
              <a:t>(C</a:t>
            </a:r>
            <a:r>
              <a:rPr lang="zh-CN" altLang="en-US" sz="2400" dirty="0"/>
              <a:t> </a:t>
            </a:r>
            <a:r>
              <a:rPr lang="en-US" altLang="zh-CN" sz="2400" dirty="0"/>
              <a:t>&lt;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a:t>
            </a:r>
            <a:r>
              <a:rPr lang="zh-CN" altLang="en-US" sz="2400" dirty="0"/>
              <a:t> </a:t>
            </a:r>
            <a:r>
              <a:rPr lang="en-US" altLang="zh-CN" sz="2400" dirty="0"/>
              <a:t>.039)</a:t>
            </a:r>
            <a:endParaRPr lang="en-CA" sz="2400" dirty="0"/>
          </a:p>
          <a:p>
            <a:pPr lvl="1"/>
            <a:r>
              <a:rPr lang="en-US" altLang="zh-CN" dirty="0"/>
              <a:t>H</a:t>
            </a:r>
            <a:r>
              <a:rPr lang="en-CA" dirty="0"/>
              <a:t>ow likely are you to download Amazon Whole Foods Market app and make a purchase?</a:t>
            </a:r>
          </a:p>
          <a:p>
            <a:r>
              <a:rPr lang="en-US" altLang="zh-CN" sz="2400" dirty="0"/>
              <a:t>Morality</a:t>
            </a:r>
            <a:r>
              <a:rPr lang="zh-CN" altLang="en-US" sz="2400" dirty="0"/>
              <a:t> </a:t>
            </a:r>
            <a:r>
              <a:rPr lang="en-US" altLang="zh-CN" sz="2400" dirty="0"/>
              <a:t>perception</a:t>
            </a:r>
            <a:r>
              <a:rPr lang="zh-CN" altLang="en-US" sz="2400" dirty="0"/>
              <a:t> </a:t>
            </a:r>
            <a:r>
              <a:rPr lang="en-US" altLang="zh-CN" sz="2400" dirty="0"/>
              <a:t>(C</a:t>
            </a:r>
            <a:r>
              <a:rPr lang="zh-CN" altLang="en-US" sz="2400" dirty="0"/>
              <a:t> </a:t>
            </a:r>
            <a:r>
              <a:rPr lang="en-US" altLang="zh-CN" sz="2400" dirty="0"/>
              <a:t>&lt;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a:t>
            </a:r>
            <a:r>
              <a:rPr lang="zh-CN" altLang="en-US" sz="2400" dirty="0"/>
              <a:t> </a:t>
            </a:r>
            <a:r>
              <a:rPr lang="en-US" altLang="zh-CN" sz="2400" dirty="0"/>
              <a:t>.050)</a:t>
            </a:r>
            <a:endParaRPr lang="en-CA" altLang="zh-CN" sz="2400" dirty="0"/>
          </a:p>
          <a:p>
            <a:pPr lvl="1"/>
            <a:r>
              <a:rPr lang="en-CA" dirty="0"/>
              <a:t>How moral is Amazon Whole Food Market? </a:t>
            </a:r>
            <a:endParaRPr lang="en-US" altLang="zh-CN" dirty="0"/>
          </a:p>
          <a:p>
            <a:r>
              <a:rPr lang="en-US" altLang="zh-CN" sz="2400" dirty="0"/>
              <a:t>Fairness</a:t>
            </a:r>
            <a:r>
              <a:rPr lang="zh-CN" altLang="en-US" sz="2400" dirty="0"/>
              <a:t> </a:t>
            </a:r>
            <a:r>
              <a:rPr lang="en-US" altLang="zh-CN" sz="2400" dirty="0"/>
              <a:t>(C</a:t>
            </a:r>
            <a:r>
              <a:rPr lang="zh-CN" altLang="en-US" sz="2400" dirty="0"/>
              <a:t> </a:t>
            </a:r>
            <a:r>
              <a:rPr lang="en-US" altLang="zh-CN" sz="2400" dirty="0"/>
              <a:t>&lt;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&lt;</a:t>
            </a:r>
            <a:r>
              <a:rPr lang="zh-CN" altLang="en-US" sz="2400" dirty="0"/>
              <a:t> </a:t>
            </a:r>
            <a:r>
              <a:rPr lang="en-US" altLang="zh-CN" sz="2400" dirty="0"/>
              <a:t>.001)</a:t>
            </a:r>
          </a:p>
          <a:p>
            <a:pPr lvl="1"/>
            <a:r>
              <a:rPr lang="en-CA" dirty="0"/>
              <a:t>The donation amount is fair </a:t>
            </a:r>
            <a:endParaRPr lang="en-US" altLang="zh-CN" dirty="0"/>
          </a:p>
          <a:p>
            <a:r>
              <a:rPr lang="en-US" altLang="zh-CN" sz="2400" dirty="0"/>
              <a:t>Negative</a:t>
            </a:r>
            <a:r>
              <a:rPr lang="zh-CN" altLang="en-US" sz="2400" dirty="0"/>
              <a:t> </a:t>
            </a:r>
            <a:r>
              <a:rPr lang="en-US" altLang="zh-CN" sz="2400" dirty="0"/>
              <a:t>expectation</a:t>
            </a:r>
            <a:r>
              <a:rPr lang="zh-CN" altLang="en-US" sz="2400" dirty="0"/>
              <a:t> </a:t>
            </a:r>
            <a:r>
              <a:rPr lang="en-US" altLang="zh-CN" sz="2400" dirty="0"/>
              <a:t>discrepancy</a:t>
            </a:r>
            <a:r>
              <a:rPr lang="zh-CN" altLang="en-US" sz="2400" dirty="0"/>
              <a:t> </a:t>
            </a:r>
            <a:r>
              <a:rPr lang="en-US" altLang="zh-CN" sz="2400" dirty="0"/>
              <a:t>(C</a:t>
            </a:r>
            <a:r>
              <a:rPr lang="zh-CN" altLang="en-US" sz="2400" dirty="0"/>
              <a:t> </a:t>
            </a:r>
            <a:r>
              <a:rPr lang="en-US" altLang="zh-CN" sz="2400" dirty="0"/>
              <a:t>&gt;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&lt;</a:t>
            </a:r>
            <a:r>
              <a:rPr lang="zh-CN" altLang="en-US" sz="2400" dirty="0"/>
              <a:t> </a:t>
            </a:r>
            <a:r>
              <a:rPr lang="en-US" altLang="zh-CN" sz="2400" dirty="0"/>
              <a:t>.001)</a:t>
            </a:r>
          </a:p>
          <a:p>
            <a:pPr lvl="1"/>
            <a:r>
              <a:rPr lang="en-CA" dirty="0"/>
              <a:t>The donation amount is below my expectation </a:t>
            </a:r>
            <a:endParaRPr lang="en-US" altLang="zh-CN" dirty="0"/>
          </a:p>
          <a:p>
            <a:r>
              <a:rPr lang="en-US" altLang="zh-CN" sz="2400" dirty="0"/>
              <a:t>Applicability</a:t>
            </a:r>
            <a:r>
              <a:rPr lang="zh-CN" altLang="en-US" sz="2400" dirty="0"/>
              <a:t> </a:t>
            </a:r>
            <a:r>
              <a:rPr lang="en-US" altLang="zh-CN" sz="2400" dirty="0"/>
              <a:t>(C</a:t>
            </a:r>
            <a:r>
              <a:rPr lang="zh-CN" altLang="en-US" sz="2400" dirty="0"/>
              <a:t> </a:t>
            </a:r>
            <a:r>
              <a:rPr lang="en-US" altLang="zh-CN" sz="2400" dirty="0"/>
              <a:t>&gt;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&lt;</a:t>
            </a:r>
            <a:r>
              <a:rPr lang="zh-CN" altLang="en-US" sz="2400" dirty="0"/>
              <a:t> </a:t>
            </a:r>
            <a:r>
              <a:rPr lang="en-US" altLang="zh-CN" sz="2400" dirty="0"/>
              <a:t>.001)</a:t>
            </a:r>
          </a:p>
          <a:p>
            <a:pPr lvl="1"/>
            <a:r>
              <a:rPr lang="en-CA" dirty="0"/>
              <a:t>The donation applies to all orders </a:t>
            </a:r>
            <a:endParaRPr lang="en-US" dirty="0"/>
          </a:p>
        </p:txBody>
      </p:sp>
      <p:sp>
        <p:nvSpPr>
          <p:cNvPr id="4" name="Slide Number Placeholder 3">
            <a:extLst>
              <a:ext uri="{FF2B5EF4-FFF2-40B4-BE49-F238E27FC236}">
                <a16:creationId xmlns:a16="http://schemas.microsoft.com/office/drawing/2014/main" id="{7F962388-0501-594E-9FF3-CE7CB1BCA44D}"/>
              </a:ext>
            </a:extLst>
          </p:cNvPr>
          <p:cNvSpPr>
            <a:spLocks noGrp="1"/>
          </p:cNvSpPr>
          <p:nvPr>
            <p:ph type="sldNum" sz="quarter" idx="12"/>
          </p:nvPr>
        </p:nvSpPr>
        <p:spPr/>
        <p:txBody>
          <a:bodyPr/>
          <a:lstStyle/>
          <a:p>
            <a:fld id="{DEBFFBA1-8694-864C-8E28-713F39F581E8}" type="slidenum">
              <a:rPr lang="en-US" smtClean="0"/>
              <a:t>60</a:t>
            </a:fld>
            <a:endParaRPr lang="en-US"/>
          </a:p>
        </p:txBody>
      </p:sp>
      <p:sp>
        <p:nvSpPr>
          <p:cNvPr id="11" name="Rectangle 10">
            <a:extLst>
              <a:ext uri="{FF2B5EF4-FFF2-40B4-BE49-F238E27FC236}">
                <a16:creationId xmlns:a16="http://schemas.microsoft.com/office/drawing/2014/main" id="{750AD9E9-EE9E-5D4E-9F96-F9E5D84D737D}"/>
              </a:ext>
            </a:extLst>
          </p:cNvPr>
          <p:cNvSpPr/>
          <p:nvPr/>
        </p:nvSpPr>
        <p:spPr>
          <a:xfrm>
            <a:off x="8532204" y="4644386"/>
            <a:ext cx="3581400" cy="1200329"/>
          </a:xfrm>
          <a:prstGeom prst="rect">
            <a:avLst/>
          </a:prstGeom>
        </p:spPr>
        <p:txBody>
          <a:bodyPr wrap="square">
            <a:spAutoFit/>
          </a:bodyPr>
          <a:lstStyle/>
          <a:p>
            <a:r>
              <a:rPr lang="en-CA" sz="2400" dirty="0"/>
              <a:t>We donate $5 per purchase (if you purchase $10 or more) </a:t>
            </a:r>
            <a:endParaRPr lang="en-US" sz="2400" dirty="0"/>
          </a:p>
        </p:txBody>
      </p:sp>
      <p:sp>
        <p:nvSpPr>
          <p:cNvPr id="12" name="Rectangle 11">
            <a:extLst>
              <a:ext uri="{FF2B5EF4-FFF2-40B4-BE49-F238E27FC236}">
                <a16:creationId xmlns:a16="http://schemas.microsoft.com/office/drawing/2014/main" id="{7868F8D6-6EAB-3243-8A39-33DF3C02503B}"/>
              </a:ext>
            </a:extLst>
          </p:cNvPr>
          <p:cNvSpPr/>
          <p:nvPr/>
        </p:nvSpPr>
        <p:spPr>
          <a:xfrm>
            <a:off x="8991088" y="4164030"/>
            <a:ext cx="1987211" cy="461665"/>
          </a:xfrm>
          <a:prstGeom prst="rect">
            <a:avLst/>
          </a:prstGeom>
        </p:spPr>
        <p:txBody>
          <a:bodyPr wrap="none">
            <a:spAutoFit/>
          </a:bodyPr>
          <a:lstStyle/>
          <a:p>
            <a:r>
              <a:rPr lang="en-US" altLang="zh-CN" sz="2400" dirty="0"/>
              <a:t>Threshold</a:t>
            </a:r>
            <a:r>
              <a:rPr lang="zh-CN" altLang="en-US" sz="2400" dirty="0"/>
              <a:t> </a:t>
            </a:r>
            <a:r>
              <a:rPr lang="en-US" altLang="zh-CN" sz="2400" dirty="0"/>
              <a:t>(T):</a:t>
            </a:r>
            <a:r>
              <a:rPr lang="zh-CN" altLang="en-US" sz="2400" dirty="0"/>
              <a:t> </a:t>
            </a:r>
            <a:endParaRPr lang="en-US" sz="2400" dirty="0"/>
          </a:p>
        </p:txBody>
      </p:sp>
      <p:sp>
        <p:nvSpPr>
          <p:cNvPr id="13" name="Rectangle 12">
            <a:extLst>
              <a:ext uri="{FF2B5EF4-FFF2-40B4-BE49-F238E27FC236}">
                <a16:creationId xmlns:a16="http://schemas.microsoft.com/office/drawing/2014/main" id="{E2C8D434-65DB-3A4D-A30D-6FB3680B67A8}"/>
              </a:ext>
            </a:extLst>
          </p:cNvPr>
          <p:cNvSpPr/>
          <p:nvPr/>
        </p:nvSpPr>
        <p:spPr>
          <a:xfrm>
            <a:off x="8504886" y="2452066"/>
            <a:ext cx="3569107" cy="1200329"/>
          </a:xfrm>
          <a:prstGeom prst="rect">
            <a:avLst/>
          </a:prstGeom>
        </p:spPr>
        <p:txBody>
          <a:bodyPr wrap="square">
            <a:spAutoFit/>
          </a:bodyPr>
          <a:lstStyle/>
          <a:p>
            <a:r>
              <a:rPr lang="en-CA" sz="2400" dirty="0"/>
              <a:t>We donate 50% of your purchase price (up to $5 per purchase) </a:t>
            </a:r>
            <a:endParaRPr lang="en-US" sz="2400" dirty="0"/>
          </a:p>
        </p:txBody>
      </p:sp>
      <p:sp>
        <p:nvSpPr>
          <p:cNvPr id="14" name="Rectangle 13">
            <a:extLst>
              <a:ext uri="{FF2B5EF4-FFF2-40B4-BE49-F238E27FC236}">
                <a16:creationId xmlns:a16="http://schemas.microsoft.com/office/drawing/2014/main" id="{D5301057-3F17-8C41-84C8-5FE6F67589A6}"/>
              </a:ext>
            </a:extLst>
          </p:cNvPr>
          <p:cNvSpPr/>
          <p:nvPr/>
        </p:nvSpPr>
        <p:spPr>
          <a:xfrm>
            <a:off x="9015214" y="1990401"/>
            <a:ext cx="1635384" cy="461665"/>
          </a:xfrm>
          <a:prstGeom prst="rect">
            <a:avLst/>
          </a:prstGeom>
        </p:spPr>
        <p:txBody>
          <a:bodyPr wrap="none">
            <a:spAutoFit/>
          </a:bodyPr>
          <a:lstStyle/>
          <a:p>
            <a:r>
              <a:rPr lang="en-CA" altLang="zh-CN" sz="2400" dirty="0"/>
              <a:t>Capped</a:t>
            </a:r>
            <a:r>
              <a:rPr lang="zh-CN" altLang="en-US" sz="2400" dirty="0"/>
              <a:t> </a:t>
            </a:r>
            <a:r>
              <a:rPr lang="en-US" altLang="zh-CN" sz="2400" dirty="0"/>
              <a:t>(C):</a:t>
            </a:r>
            <a:endParaRPr lang="en-US" sz="2400" dirty="0"/>
          </a:p>
        </p:txBody>
      </p:sp>
    </p:spTree>
    <p:extLst>
      <p:ext uri="{BB962C8B-B14F-4D97-AF65-F5344CB8AC3E}">
        <p14:creationId xmlns:p14="http://schemas.microsoft.com/office/powerpoint/2010/main" val="29215789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920B9-1FA9-EE4C-AC12-4A16C11A7491}"/>
              </a:ext>
            </a:extLst>
          </p:cNvPr>
          <p:cNvSpPr>
            <a:spLocks noGrp="1"/>
          </p:cNvSpPr>
          <p:nvPr>
            <p:ph type="title"/>
          </p:nvPr>
        </p:nvSpPr>
        <p:spPr>
          <a:xfrm>
            <a:off x="803031" y="61663"/>
            <a:ext cx="10515600" cy="1325563"/>
          </a:xfrm>
        </p:spPr>
        <p:txBody>
          <a:bodyPr/>
          <a:lstStyle/>
          <a:p>
            <a:r>
              <a:rPr lang="en-US" altLang="zh-CN" dirty="0"/>
              <a:t>Study</a:t>
            </a:r>
            <a:r>
              <a:rPr lang="zh-CN" altLang="en-US" dirty="0"/>
              <a:t> </a:t>
            </a:r>
            <a:r>
              <a:rPr lang="en-US" altLang="zh-CN" dirty="0"/>
              <a:t>3</a:t>
            </a:r>
            <a:r>
              <a:rPr lang="zh-CN" altLang="en-US" dirty="0"/>
              <a:t> </a:t>
            </a:r>
            <a:r>
              <a:rPr lang="en-US" altLang="zh-CN" dirty="0"/>
              <a:t>Results</a:t>
            </a:r>
            <a:r>
              <a:rPr lang="zh-CN" altLang="en-US" dirty="0"/>
              <a:t> </a:t>
            </a:r>
            <a:endParaRPr lang="en-US" dirty="0"/>
          </a:p>
        </p:txBody>
      </p:sp>
      <p:sp>
        <p:nvSpPr>
          <p:cNvPr id="4" name="Slide Number Placeholder 3">
            <a:extLst>
              <a:ext uri="{FF2B5EF4-FFF2-40B4-BE49-F238E27FC236}">
                <a16:creationId xmlns:a16="http://schemas.microsoft.com/office/drawing/2014/main" id="{617D746B-CE38-3442-ADD0-F03FDB6AA407}"/>
              </a:ext>
            </a:extLst>
          </p:cNvPr>
          <p:cNvSpPr>
            <a:spLocks noGrp="1"/>
          </p:cNvSpPr>
          <p:nvPr>
            <p:ph type="sldNum" sz="quarter" idx="12"/>
          </p:nvPr>
        </p:nvSpPr>
        <p:spPr/>
        <p:txBody>
          <a:bodyPr/>
          <a:lstStyle/>
          <a:p>
            <a:fld id="{DEBFFBA1-8694-864C-8E28-713F39F581E8}" type="slidenum">
              <a:rPr lang="en-US" smtClean="0"/>
              <a:t>61</a:t>
            </a:fld>
            <a:endParaRPr lang="en-US" dirty="0"/>
          </a:p>
        </p:txBody>
      </p:sp>
      <p:pic>
        <p:nvPicPr>
          <p:cNvPr id="23" name="Picture 22">
            <a:extLst>
              <a:ext uri="{FF2B5EF4-FFF2-40B4-BE49-F238E27FC236}">
                <a16:creationId xmlns:a16="http://schemas.microsoft.com/office/drawing/2014/main" id="{4EA9085C-913B-6248-9837-9D22D3EAF310}"/>
              </a:ext>
            </a:extLst>
          </p:cNvPr>
          <p:cNvPicPr>
            <a:picLocks noChangeAspect="1"/>
          </p:cNvPicPr>
          <p:nvPr/>
        </p:nvPicPr>
        <p:blipFill>
          <a:blip r:embed="rId3"/>
          <a:stretch>
            <a:fillRect/>
          </a:stretch>
        </p:blipFill>
        <p:spPr>
          <a:xfrm>
            <a:off x="247930" y="1414845"/>
            <a:ext cx="11105870" cy="2279446"/>
          </a:xfrm>
          <a:prstGeom prst="rect">
            <a:avLst/>
          </a:prstGeom>
        </p:spPr>
      </p:pic>
      <p:sp>
        <p:nvSpPr>
          <p:cNvPr id="24" name="Rectangle 23">
            <a:extLst>
              <a:ext uri="{FF2B5EF4-FFF2-40B4-BE49-F238E27FC236}">
                <a16:creationId xmlns:a16="http://schemas.microsoft.com/office/drawing/2014/main" id="{B5348CE3-420D-9A47-862C-5A548E4FEC26}"/>
              </a:ext>
            </a:extLst>
          </p:cNvPr>
          <p:cNvSpPr/>
          <p:nvPr/>
        </p:nvSpPr>
        <p:spPr>
          <a:xfrm>
            <a:off x="1783642" y="3519710"/>
            <a:ext cx="8000460" cy="461665"/>
          </a:xfrm>
          <a:prstGeom prst="rect">
            <a:avLst/>
          </a:prstGeom>
        </p:spPr>
        <p:txBody>
          <a:bodyPr wrap="none">
            <a:spAutoFit/>
          </a:bodyPr>
          <a:lstStyle/>
          <a:p>
            <a:r>
              <a:rPr lang="en-US" altLang="zh-CN" sz="2400" dirty="0"/>
              <a:t>Indirect</a:t>
            </a:r>
            <a:r>
              <a:rPr lang="zh-CN" altLang="en-US" sz="2400" dirty="0"/>
              <a:t> </a:t>
            </a:r>
            <a:r>
              <a:rPr lang="en-US" altLang="zh-CN" sz="2400" dirty="0"/>
              <a:t>Effect:</a:t>
            </a:r>
            <a:r>
              <a:rPr lang="zh-CN" altLang="en-US" sz="2400" dirty="0"/>
              <a:t> </a:t>
            </a:r>
            <a:r>
              <a:rPr lang="en-US" altLang="zh-CN" sz="2400" dirty="0"/>
              <a:t>-.23</a:t>
            </a:r>
            <a:r>
              <a:rPr lang="zh-CN" altLang="en-US" sz="2400" dirty="0"/>
              <a:t> </a:t>
            </a:r>
            <a:r>
              <a:rPr lang="en-US" altLang="zh-CN" sz="2400" dirty="0"/>
              <a:t>(.05),</a:t>
            </a:r>
            <a:r>
              <a:rPr lang="zh-CN" altLang="en-US" sz="2400" dirty="0"/>
              <a:t> </a:t>
            </a:r>
            <a:r>
              <a:rPr lang="en-US" altLang="zh-CN" sz="2400" dirty="0"/>
              <a:t>b</a:t>
            </a:r>
            <a:r>
              <a:rPr lang="en-CA" sz="2400" dirty="0" err="1"/>
              <a:t>ootstrapped</a:t>
            </a:r>
            <a:r>
              <a:rPr lang="en-CA" sz="2400" dirty="0"/>
              <a:t> 95% CI = [</a:t>
            </a:r>
            <a:r>
              <a:rPr lang="en-US" altLang="zh-CN" sz="2400" dirty="0"/>
              <a:t>-</a:t>
            </a:r>
            <a:r>
              <a:rPr lang="en-CA" sz="2400" dirty="0"/>
              <a:t>0.</a:t>
            </a:r>
            <a:r>
              <a:rPr lang="en-US" altLang="zh-CN" sz="2400" dirty="0"/>
              <a:t>34</a:t>
            </a:r>
            <a:r>
              <a:rPr lang="en-CA" sz="2400" dirty="0"/>
              <a:t>, </a:t>
            </a:r>
            <a:r>
              <a:rPr lang="en-US" altLang="zh-CN" sz="2400" dirty="0"/>
              <a:t>-</a:t>
            </a:r>
            <a:r>
              <a:rPr lang="en-CA" sz="2400" dirty="0"/>
              <a:t>0.</a:t>
            </a:r>
            <a:r>
              <a:rPr lang="en-US" altLang="zh-CN" sz="2400" dirty="0"/>
              <a:t>14</a:t>
            </a:r>
            <a:r>
              <a:rPr lang="en-CA" sz="2400" dirty="0"/>
              <a:t>]. </a:t>
            </a:r>
            <a:endParaRPr lang="en-US" sz="2400" dirty="0"/>
          </a:p>
        </p:txBody>
      </p:sp>
      <p:cxnSp>
        <p:nvCxnSpPr>
          <p:cNvPr id="25" name="Straight Arrow Connector 24">
            <a:extLst>
              <a:ext uri="{FF2B5EF4-FFF2-40B4-BE49-F238E27FC236}">
                <a16:creationId xmlns:a16="http://schemas.microsoft.com/office/drawing/2014/main" id="{9C1A0E59-30E9-B543-9CF7-C22407FCE40E}"/>
              </a:ext>
            </a:extLst>
          </p:cNvPr>
          <p:cNvCxnSpPr>
            <a:cxnSpLocks noChangeShapeType="1"/>
            <a:stCxn id="26" idx="3"/>
            <a:endCxn id="28" idx="0"/>
          </p:cNvCxnSpPr>
          <p:nvPr/>
        </p:nvCxnSpPr>
        <p:spPr bwMode="auto">
          <a:xfrm>
            <a:off x="4516523" y="7420814"/>
            <a:ext cx="1393995" cy="7252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6" name="Text Box 14">
            <a:extLst>
              <a:ext uri="{FF2B5EF4-FFF2-40B4-BE49-F238E27FC236}">
                <a16:creationId xmlns:a16="http://schemas.microsoft.com/office/drawing/2014/main" id="{137B037B-8474-B54F-A370-9F7BC775D7CF}"/>
              </a:ext>
            </a:extLst>
          </p:cNvPr>
          <p:cNvSpPr txBox="1">
            <a:spLocks/>
          </p:cNvSpPr>
          <p:nvPr/>
        </p:nvSpPr>
        <p:spPr bwMode="auto">
          <a:xfrm>
            <a:off x="3017923" y="7183482"/>
            <a:ext cx="1498600" cy="4746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zh-CN" sz="1200" dirty="0">
                <a:latin typeface="Arial Nova" panose="020B0504020202020204" pitchFamily="34" charset="0"/>
              </a:rPr>
              <a:t>Applicability</a:t>
            </a:r>
            <a:endParaRPr lang="en-US" altLang="en-US" sz="1200" dirty="0">
              <a:latin typeface="Arial Nova" panose="020B0504020202020204" pitchFamily="34" charset="0"/>
            </a:endParaRPr>
          </a:p>
        </p:txBody>
      </p:sp>
      <p:cxnSp>
        <p:nvCxnSpPr>
          <p:cNvPr id="27" name="Straight Arrow Connector 26">
            <a:extLst>
              <a:ext uri="{FF2B5EF4-FFF2-40B4-BE49-F238E27FC236}">
                <a16:creationId xmlns:a16="http://schemas.microsoft.com/office/drawing/2014/main" id="{C068BAF2-07DE-D940-A867-FA598C0D0A1D}"/>
              </a:ext>
            </a:extLst>
          </p:cNvPr>
          <p:cNvCxnSpPr>
            <a:cxnSpLocks noChangeShapeType="1"/>
            <a:stCxn id="30" idx="0"/>
            <a:endCxn id="26" idx="1"/>
          </p:cNvCxnSpPr>
          <p:nvPr/>
        </p:nvCxnSpPr>
        <p:spPr bwMode="auto">
          <a:xfrm flipV="1">
            <a:off x="1783643" y="7420813"/>
            <a:ext cx="1234281" cy="7252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8" name="Text Box 9">
            <a:extLst>
              <a:ext uri="{FF2B5EF4-FFF2-40B4-BE49-F238E27FC236}">
                <a16:creationId xmlns:a16="http://schemas.microsoft.com/office/drawing/2014/main" id="{87C22A10-E52C-E840-B8A1-99EA1CDAD962}"/>
              </a:ext>
            </a:extLst>
          </p:cNvPr>
          <p:cNvSpPr txBox="1">
            <a:spLocks/>
          </p:cNvSpPr>
          <p:nvPr/>
        </p:nvSpPr>
        <p:spPr bwMode="auto">
          <a:xfrm>
            <a:off x="5136018" y="8146102"/>
            <a:ext cx="1548999" cy="61059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ct val="0"/>
              </a:spcAft>
            </a:pPr>
            <a:endParaRPr lang="en-US" altLang="en-US" sz="600" dirty="0">
              <a:solidFill>
                <a:srgbClr val="000000"/>
              </a:solidFill>
              <a:latin typeface="Arial Nova" panose="020B0504020202020204" pitchFamily="34" charset="0"/>
              <a:ea typeface="Calibri" panose="020F0502020204030204" pitchFamily="34" charset="0"/>
              <a:cs typeface="Calibri" panose="020F0502020204030204" pitchFamily="34" charset="0"/>
            </a:endParaRPr>
          </a:p>
          <a:p>
            <a:pPr algn="ctr" defTabSz="914400" eaLnBrk="0" fontAlgn="base" hangingPunct="0">
              <a:spcBef>
                <a:spcPct val="0"/>
              </a:spcBef>
              <a:spcAft>
                <a:spcPct val="0"/>
              </a:spcAft>
            </a:pPr>
            <a:r>
              <a:rPr lang="en-US" altLang="zh-CN" sz="1200" dirty="0">
                <a:solidFill>
                  <a:srgbClr val="000000"/>
                </a:solidFill>
                <a:latin typeface="Arial Nova" panose="020B0504020202020204" pitchFamily="34" charset="0"/>
                <a:cs typeface="Calibri" panose="020F0502020204030204" pitchFamily="34" charset="0"/>
              </a:rPr>
              <a:t>Purchase</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Intention</a:t>
            </a:r>
            <a:endParaRPr lang="en-US" altLang="en-US" sz="1200" dirty="0">
              <a:latin typeface="Arial Nova" panose="020B0504020202020204" pitchFamily="34" charset="0"/>
            </a:endParaRPr>
          </a:p>
        </p:txBody>
      </p:sp>
      <p:cxnSp>
        <p:nvCxnSpPr>
          <p:cNvPr id="29" name="Straight Arrow Connector 28">
            <a:extLst>
              <a:ext uri="{FF2B5EF4-FFF2-40B4-BE49-F238E27FC236}">
                <a16:creationId xmlns:a16="http://schemas.microsoft.com/office/drawing/2014/main" id="{69CE29FD-A22A-904B-B451-E4BF060EC5F7}"/>
              </a:ext>
            </a:extLst>
          </p:cNvPr>
          <p:cNvCxnSpPr>
            <a:cxnSpLocks noChangeShapeType="1"/>
            <a:stCxn id="30" idx="3"/>
            <a:endCxn id="28" idx="1"/>
          </p:cNvCxnSpPr>
          <p:nvPr/>
        </p:nvCxnSpPr>
        <p:spPr bwMode="auto">
          <a:xfrm flipV="1">
            <a:off x="2609936" y="8451400"/>
            <a:ext cx="2526082" cy="1"/>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sp>
        <p:nvSpPr>
          <p:cNvPr id="30" name="Text Box 19">
            <a:extLst>
              <a:ext uri="{FF2B5EF4-FFF2-40B4-BE49-F238E27FC236}">
                <a16:creationId xmlns:a16="http://schemas.microsoft.com/office/drawing/2014/main" id="{33C03518-BDBB-5A42-951E-D9F74C26793B}"/>
              </a:ext>
            </a:extLst>
          </p:cNvPr>
          <p:cNvSpPr txBox="1">
            <a:spLocks/>
          </p:cNvSpPr>
          <p:nvPr/>
        </p:nvSpPr>
        <p:spPr bwMode="auto">
          <a:xfrm>
            <a:off x="957348" y="8146102"/>
            <a:ext cx="1652588" cy="61059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zh-CN" sz="1200" dirty="0">
                <a:solidFill>
                  <a:srgbClr val="000000"/>
                </a:solidFill>
                <a:latin typeface="Arial Nova" panose="020B0504020202020204" pitchFamily="34" charset="0"/>
                <a:cs typeface="Calibri" panose="020F0502020204030204" pitchFamily="34" charset="0"/>
              </a:rPr>
              <a:t>Capped(1)</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vs</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Threshold</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(0)</a:t>
            </a:r>
            <a:endParaRPr lang="en-US" altLang="en-US" sz="1200" dirty="0">
              <a:latin typeface="Arial Nova" panose="020B0504020202020204" pitchFamily="34" charset="0"/>
            </a:endParaRPr>
          </a:p>
        </p:txBody>
      </p:sp>
      <p:sp>
        <p:nvSpPr>
          <p:cNvPr id="31" name="Text Box 18">
            <a:extLst>
              <a:ext uri="{FF2B5EF4-FFF2-40B4-BE49-F238E27FC236}">
                <a16:creationId xmlns:a16="http://schemas.microsoft.com/office/drawing/2014/main" id="{2BCD22EF-62BA-A84D-900B-38070FCC578A}"/>
              </a:ext>
            </a:extLst>
          </p:cNvPr>
          <p:cNvSpPr txBox="1">
            <a:spLocks/>
          </p:cNvSpPr>
          <p:nvPr/>
        </p:nvSpPr>
        <p:spPr bwMode="auto">
          <a:xfrm>
            <a:off x="5136020" y="7586460"/>
            <a:ext cx="1109345" cy="244475"/>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B = .</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17</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zh-CN" alt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endParaRPr lang="en-CA" sz="1200" dirty="0">
              <a:latin typeface="Arial Nova" panose="020B0504020202020204" pitchFamily="34" charset="0"/>
              <a:ea typeface="Times New Roman" panose="02020603050405020304" pitchFamily="18" charset="0"/>
            </a:endParaRPr>
          </a:p>
        </p:txBody>
      </p:sp>
      <p:sp>
        <p:nvSpPr>
          <p:cNvPr id="32" name="Text Box 17">
            <a:extLst>
              <a:ext uri="{FF2B5EF4-FFF2-40B4-BE49-F238E27FC236}">
                <a16:creationId xmlns:a16="http://schemas.microsoft.com/office/drawing/2014/main" id="{FB666244-627C-574A-B1C1-85A923FD7EA4}"/>
              </a:ext>
            </a:extLst>
          </p:cNvPr>
          <p:cNvSpPr txBox="1">
            <a:spLocks/>
          </p:cNvSpPr>
          <p:nvPr/>
        </p:nvSpPr>
        <p:spPr bwMode="auto">
          <a:xfrm>
            <a:off x="1581236" y="7586459"/>
            <a:ext cx="1028700" cy="482600"/>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B = </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0</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91</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endParaRPr lang="en-CA" sz="1200" dirty="0">
              <a:latin typeface="Arial Nova" panose="020B0504020202020204" pitchFamily="34" charset="0"/>
              <a:ea typeface="Times New Roman" panose="02020603050405020304" pitchFamily="18" charset="0"/>
            </a:endParaRPr>
          </a:p>
        </p:txBody>
      </p:sp>
      <p:sp>
        <p:nvSpPr>
          <p:cNvPr id="33" name="Text Box 13">
            <a:extLst>
              <a:ext uri="{FF2B5EF4-FFF2-40B4-BE49-F238E27FC236}">
                <a16:creationId xmlns:a16="http://schemas.microsoft.com/office/drawing/2014/main" id="{15D0F87E-1F0A-BC48-9B31-B9F0FDC6DE32}"/>
              </a:ext>
            </a:extLst>
          </p:cNvPr>
          <p:cNvSpPr txBox="1">
            <a:spLocks/>
          </p:cNvSpPr>
          <p:nvPr/>
        </p:nvSpPr>
        <p:spPr bwMode="auto">
          <a:xfrm>
            <a:off x="3229432" y="8472571"/>
            <a:ext cx="1028700" cy="482600"/>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B = </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06</a:t>
            </a:r>
            <a:endParaRPr lang="en-CA" sz="1200" baseline="30000" dirty="0">
              <a:latin typeface="Arial Nova" panose="020B0504020202020204" pitchFamily="34" charset="0"/>
              <a:ea typeface="Times New Roman" panose="02020603050405020304" pitchFamily="18" charset="0"/>
            </a:endParaRPr>
          </a:p>
        </p:txBody>
      </p:sp>
      <p:pic>
        <p:nvPicPr>
          <p:cNvPr id="43" name="Picture 42">
            <a:extLst>
              <a:ext uri="{FF2B5EF4-FFF2-40B4-BE49-F238E27FC236}">
                <a16:creationId xmlns:a16="http://schemas.microsoft.com/office/drawing/2014/main" id="{2EC42E73-DAAC-A840-8398-A8EE18D72B2C}"/>
              </a:ext>
            </a:extLst>
          </p:cNvPr>
          <p:cNvPicPr>
            <a:picLocks noChangeAspect="1"/>
          </p:cNvPicPr>
          <p:nvPr/>
        </p:nvPicPr>
        <p:blipFill>
          <a:blip r:embed="rId4"/>
          <a:stretch>
            <a:fillRect/>
          </a:stretch>
        </p:blipFill>
        <p:spPr>
          <a:xfrm>
            <a:off x="1954149" y="4035179"/>
            <a:ext cx="7659446" cy="2372395"/>
          </a:xfrm>
          <a:prstGeom prst="rect">
            <a:avLst/>
          </a:prstGeom>
        </p:spPr>
      </p:pic>
      <p:sp>
        <p:nvSpPr>
          <p:cNvPr id="44" name="Rectangle 43">
            <a:extLst>
              <a:ext uri="{FF2B5EF4-FFF2-40B4-BE49-F238E27FC236}">
                <a16:creationId xmlns:a16="http://schemas.microsoft.com/office/drawing/2014/main" id="{A080CA31-A0A9-454A-88AF-A1B529CC0D18}"/>
              </a:ext>
            </a:extLst>
          </p:cNvPr>
          <p:cNvSpPr/>
          <p:nvPr/>
        </p:nvSpPr>
        <p:spPr>
          <a:xfrm>
            <a:off x="1786047" y="6132622"/>
            <a:ext cx="7711919" cy="461665"/>
          </a:xfrm>
          <a:prstGeom prst="rect">
            <a:avLst/>
          </a:prstGeom>
        </p:spPr>
        <p:txBody>
          <a:bodyPr wrap="none">
            <a:spAutoFit/>
          </a:bodyPr>
          <a:lstStyle/>
          <a:p>
            <a:pPr lvl="0"/>
            <a:r>
              <a:rPr lang="en-US" altLang="zh-CN" sz="2400" dirty="0">
                <a:solidFill>
                  <a:prstClr val="black"/>
                </a:solidFill>
              </a:rPr>
              <a:t>Indirect</a:t>
            </a:r>
            <a:r>
              <a:rPr lang="zh-CN" altLang="en-US" sz="2400" dirty="0">
                <a:solidFill>
                  <a:prstClr val="black"/>
                </a:solidFill>
              </a:rPr>
              <a:t> </a:t>
            </a:r>
            <a:r>
              <a:rPr lang="en-US" altLang="zh-CN" sz="2400" dirty="0">
                <a:solidFill>
                  <a:prstClr val="black"/>
                </a:solidFill>
              </a:rPr>
              <a:t>Effect:</a:t>
            </a:r>
            <a:r>
              <a:rPr lang="zh-CN" altLang="en-US" sz="2400" dirty="0">
                <a:solidFill>
                  <a:prstClr val="black"/>
                </a:solidFill>
              </a:rPr>
              <a:t> </a:t>
            </a:r>
            <a:r>
              <a:rPr lang="en-US" altLang="zh-CN" sz="2400" dirty="0">
                <a:solidFill>
                  <a:prstClr val="black"/>
                </a:solidFill>
              </a:rPr>
              <a:t>.13</a:t>
            </a:r>
            <a:r>
              <a:rPr lang="zh-CN" altLang="en-US" sz="2400" dirty="0">
                <a:solidFill>
                  <a:prstClr val="black"/>
                </a:solidFill>
              </a:rPr>
              <a:t> </a:t>
            </a:r>
            <a:r>
              <a:rPr lang="en-US" altLang="zh-CN" sz="2400" dirty="0">
                <a:solidFill>
                  <a:prstClr val="black"/>
                </a:solidFill>
              </a:rPr>
              <a:t>(.06),</a:t>
            </a:r>
            <a:r>
              <a:rPr lang="zh-CN" altLang="en-US" sz="2400" dirty="0">
                <a:solidFill>
                  <a:prstClr val="black"/>
                </a:solidFill>
              </a:rPr>
              <a:t> </a:t>
            </a:r>
            <a:r>
              <a:rPr lang="en-US" altLang="zh-CN" sz="2400" dirty="0">
                <a:solidFill>
                  <a:prstClr val="black"/>
                </a:solidFill>
              </a:rPr>
              <a:t>b</a:t>
            </a:r>
            <a:r>
              <a:rPr lang="en-CA" sz="2400" dirty="0" err="1">
                <a:solidFill>
                  <a:prstClr val="black"/>
                </a:solidFill>
              </a:rPr>
              <a:t>ootstrapped</a:t>
            </a:r>
            <a:r>
              <a:rPr lang="en-CA" sz="2400" dirty="0">
                <a:solidFill>
                  <a:prstClr val="black"/>
                </a:solidFill>
              </a:rPr>
              <a:t> 95% CI = [0.</a:t>
            </a:r>
            <a:r>
              <a:rPr lang="en-US" altLang="zh-CN" sz="2400" dirty="0">
                <a:solidFill>
                  <a:prstClr val="black"/>
                </a:solidFill>
              </a:rPr>
              <a:t>03</a:t>
            </a:r>
            <a:r>
              <a:rPr lang="en-CA" sz="2400" dirty="0">
                <a:solidFill>
                  <a:prstClr val="black"/>
                </a:solidFill>
              </a:rPr>
              <a:t>, 0.</a:t>
            </a:r>
            <a:r>
              <a:rPr lang="en-US" altLang="zh-CN" sz="2400" dirty="0">
                <a:solidFill>
                  <a:prstClr val="black"/>
                </a:solidFill>
              </a:rPr>
              <a:t>25</a:t>
            </a:r>
            <a:r>
              <a:rPr lang="en-CA" sz="2400" dirty="0">
                <a:solidFill>
                  <a:prstClr val="black"/>
                </a:solidFill>
              </a:rPr>
              <a:t>]. </a:t>
            </a:r>
            <a:endParaRPr lang="en-US" sz="2400" dirty="0">
              <a:solidFill>
                <a:prstClr val="black"/>
              </a:solidFill>
            </a:endParaRPr>
          </a:p>
        </p:txBody>
      </p:sp>
      <p:sp>
        <p:nvSpPr>
          <p:cNvPr id="59" name="Text Box 9">
            <a:extLst>
              <a:ext uri="{FF2B5EF4-FFF2-40B4-BE49-F238E27FC236}">
                <a16:creationId xmlns:a16="http://schemas.microsoft.com/office/drawing/2014/main" id="{317FD6C2-5049-9A40-A1F5-0A247C8F6A41}"/>
              </a:ext>
            </a:extLst>
          </p:cNvPr>
          <p:cNvSpPr txBox="1">
            <a:spLocks/>
          </p:cNvSpPr>
          <p:nvPr/>
        </p:nvSpPr>
        <p:spPr bwMode="auto">
          <a:xfrm>
            <a:off x="12310732" y="8160527"/>
            <a:ext cx="1548999" cy="61059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ct val="0"/>
              </a:spcAft>
            </a:pPr>
            <a:endParaRPr lang="en-US" altLang="en-US" sz="600" dirty="0">
              <a:solidFill>
                <a:srgbClr val="000000"/>
              </a:solidFill>
              <a:latin typeface="Arial Nova" panose="020B0504020202020204" pitchFamily="34" charset="0"/>
              <a:ea typeface="Calibri" panose="020F0502020204030204" pitchFamily="34" charset="0"/>
              <a:cs typeface="Calibri" panose="020F0502020204030204" pitchFamily="34" charset="0"/>
            </a:endParaRPr>
          </a:p>
          <a:p>
            <a:pPr algn="ctr" eaLnBrk="0" fontAlgn="base" hangingPunct="0">
              <a:spcBef>
                <a:spcPct val="0"/>
              </a:spcBef>
              <a:spcAft>
                <a:spcPct val="0"/>
              </a:spcAft>
            </a:pPr>
            <a:r>
              <a:rPr lang="en-US" altLang="zh-CN" sz="1200" dirty="0">
                <a:solidFill>
                  <a:srgbClr val="000000"/>
                </a:solidFill>
                <a:latin typeface="Arial Nova" panose="020B0504020202020204" pitchFamily="34" charset="0"/>
                <a:cs typeface="Calibri" panose="020F0502020204030204" pitchFamily="34" charset="0"/>
              </a:rPr>
              <a:t>Purchase</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Intention</a:t>
            </a:r>
            <a:endParaRPr lang="en-US" altLang="en-US" sz="1200" dirty="0">
              <a:latin typeface="Arial Nova" panose="020B0504020202020204" pitchFamily="34" charset="0"/>
            </a:endParaRPr>
          </a:p>
        </p:txBody>
      </p:sp>
      <p:cxnSp>
        <p:nvCxnSpPr>
          <p:cNvPr id="60" name="Straight Arrow Connector 59">
            <a:extLst>
              <a:ext uri="{FF2B5EF4-FFF2-40B4-BE49-F238E27FC236}">
                <a16:creationId xmlns:a16="http://schemas.microsoft.com/office/drawing/2014/main" id="{D97FC7B6-D709-5A42-B2BD-4ED75AEC3139}"/>
              </a:ext>
            </a:extLst>
          </p:cNvPr>
          <p:cNvCxnSpPr>
            <a:cxnSpLocks noChangeShapeType="1"/>
            <a:endCxn id="59" idx="1"/>
          </p:cNvCxnSpPr>
          <p:nvPr/>
        </p:nvCxnSpPr>
        <p:spPr bwMode="auto">
          <a:xfrm>
            <a:off x="10559150" y="8451399"/>
            <a:ext cx="1751582" cy="14426"/>
          </a:xfrm>
          <a:prstGeom prst="straightConnector1">
            <a:avLst/>
          </a:prstGeom>
          <a:noFill/>
          <a:ln w="9525">
            <a:solidFill>
              <a:srgbClr val="000000"/>
            </a:solidFill>
            <a:prstDash val="solid"/>
            <a:round/>
            <a:headEnd/>
            <a:tailEnd type="triangle" w="med" len="med"/>
          </a:ln>
          <a:extLst>
            <a:ext uri="{909E8E84-426E-40DD-AFC4-6F175D3DCCD1}">
              <a14:hiddenFill xmlns:a14="http://schemas.microsoft.com/office/drawing/2010/main">
                <a:noFill/>
              </a14:hiddenFill>
            </a:ext>
          </a:extLst>
        </p:spPr>
      </p:cxnSp>
      <p:cxnSp>
        <p:nvCxnSpPr>
          <p:cNvPr id="66" name="Straight Arrow Connector 65">
            <a:extLst>
              <a:ext uri="{FF2B5EF4-FFF2-40B4-BE49-F238E27FC236}">
                <a16:creationId xmlns:a16="http://schemas.microsoft.com/office/drawing/2014/main" id="{322CC42C-4A34-394F-9A7D-0A4D0F40BEE0}"/>
              </a:ext>
            </a:extLst>
          </p:cNvPr>
          <p:cNvCxnSpPr>
            <a:cxnSpLocks noChangeShapeType="1"/>
          </p:cNvCxnSpPr>
          <p:nvPr/>
        </p:nvCxnSpPr>
        <p:spPr bwMode="auto">
          <a:xfrm flipV="1">
            <a:off x="13251258" y="8771124"/>
            <a:ext cx="0" cy="1476855"/>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cxnSp>
        <p:nvCxnSpPr>
          <p:cNvPr id="67" name="Straight Arrow Connector 66">
            <a:extLst>
              <a:ext uri="{FF2B5EF4-FFF2-40B4-BE49-F238E27FC236}">
                <a16:creationId xmlns:a16="http://schemas.microsoft.com/office/drawing/2014/main" id="{2FEAB1BF-591F-C240-BF69-54AF6B72B1B7}"/>
              </a:ext>
            </a:extLst>
          </p:cNvPr>
          <p:cNvCxnSpPr>
            <a:cxnSpLocks noChangeShapeType="1"/>
          </p:cNvCxnSpPr>
          <p:nvPr/>
        </p:nvCxnSpPr>
        <p:spPr bwMode="auto">
          <a:xfrm>
            <a:off x="5455369" y="10247979"/>
            <a:ext cx="7795889" cy="0"/>
          </a:xfrm>
          <a:prstGeom prst="straightConnector1">
            <a:avLst/>
          </a:prstGeom>
          <a:ln w="9525" cmpd="sng">
            <a:prstDash val="dash"/>
            <a:headEnd/>
            <a:tailEnd type="non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06645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4: U</a:t>
            </a:r>
            <a:r>
              <a:rPr lang="en-US" altLang="zh-CN" dirty="0"/>
              <a:t>nrestricted</a:t>
            </a:r>
            <a:r>
              <a:rPr lang="zh-CN" altLang="en-US" dirty="0"/>
              <a:t> </a:t>
            </a:r>
            <a:r>
              <a:rPr lang="en-US" altLang="zh-CN" dirty="0"/>
              <a:t>Promotion</a:t>
            </a:r>
            <a:r>
              <a:rPr lang="zh-CN" altLang="en-US" dirty="0"/>
              <a:t> </a:t>
            </a:r>
            <a:r>
              <a:rPr lang="en-US" altLang="zh-CN" dirty="0"/>
              <a:t>as</a:t>
            </a:r>
            <a:r>
              <a:rPr lang="zh-CN" altLang="en-US" dirty="0"/>
              <a:t> </a:t>
            </a:r>
            <a:r>
              <a:rPr lang="en-US" altLang="zh-CN" dirty="0"/>
              <a:t>a</a:t>
            </a:r>
            <a:r>
              <a:rPr lang="zh-CN" altLang="en-US" dirty="0"/>
              <a:t> </a:t>
            </a:r>
            <a:r>
              <a:rPr lang="en-US" altLang="zh-CN" dirty="0"/>
              <a:t>Reference</a:t>
            </a:r>
            <a:endParaRPr lang="en-US" dirty="0"/>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62</a:t>
            </a:fld>
            <a:endParaRPr lang="en-US"/>
          </a:p>
        </p:txBody>
      </p:sp>
      <p:sp>
        <p:nvSpPr>
          <p:cNvPr id="7" name="Content Placeholder 2">
            <a:extLst>
              <a:ext uri="{FF2B5EF4-FFF2-40B4-BE49-F238E27FC236}">
                <a16:creationId xmlns:a16="http://schemas.microsoft.com/office/drawing/2014/main" id="{ECBC5C07-3BE6-8DED-8DC4-72E276A06115}"/>
              </a:ext>
            </a:extLst>
          </p:cNvPr>
          <p:cNvSpPr txBox="1">
            <a:spLocks/>
          </p:cNvSpPr>
          <p:nvPr/>
        </p:nvSpPr>
        <p:spPr>
          <a:xfrm>
            <a:off x="736710" y="2215703"/>
            <a:ext cx="47466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Capped:</a:t>
            </a:r>
            <a:r>
              <a:rPr lang="zh-CN" altLang="en-US" dirty="0"/>
              <a:t> </a:t>
            </a:r>
            <a:r>
              <a:rPr lang="en-CA" dirty="0"/>
              <a:t>"Enjoy 60% off. $3 max discount on an order”</a:t>
            </a:r>
          </a:p>
          <a:p>
            <a:r>
              <a:rPr lang="en-US" altLang="zh-CN" dirty="0"/>
              <a:t>Threshold:</a:t>
            </a:r>
            <a:r>
              <a:rPr lang="zh-CN" altLang="en-US" dirty="0"/>
              <a:t> </a:t>
            </a:r>
            <a:r>
              <a:rPr lang="en-CA" dirty="0"/>
              <a:t>"Enjoy $3 off on an order of $5 or more”</a:t>
            </a:r>
          </a:p>
          <a:p>
            <a:r>
              <a:rPr lang="en-US" altLang="zh-CN" dirty="0"/>
              <a:t>Unrestricted:</a:t>
            </a:r>
            <a:r>
              <a:rPr lang="zh-CN" altLang="en-US" dirty="0"/>
              <a:t> </a:t>
            </a:r>
            <a:r>
              <a:rPr lang="en-CA" dirty="0"/>
              <a:t>"Enjoy $3 off”</a:t>
            </a:r>
          </a:p>
          <a:p>
            <a:r>
              <a:rPr lang="en-US" altLang="zh-CN" dirty="0"/>
              <a:t>Fairness</a:t>
            </a:r>
            <a:r>
              <a:rPr lang="zh-CN" altLang="en-US" dirty="0"/>
              <a:t> </a:t>
            </a:r>
            <a:r>
              <a:rPr lang="en-US" altLang="zh-CN" dirty="0"/>
              <a:t>&amp;</a:t>
            </a:r>
            <a:r>
              <a:rPr lang="zh-CN" altLang="en-US" dirty="0"/>
              <a:t> </a:t>
            </a:r>
            <a:r>
              <a:rPr lang="en-US" altLang="zh-CN" dirty="0"/>
              <a:t>Purchase</a:t>
            </a:r>
            <a:r>
              <a:rPr lang="zh-CN" altLang="en-US" dirty="0"/>
              <a:t> </a:t>
            </a:r>
            <a:r>
              <a:rPr lang="en-US" altLang="zh-CN" dirty="0"/>
              <a:t>Intention</a:t>
            </a:r>
            <a:r>
              <a:rPr lang="zh-CN" altLang="en-US" dirty="0"/>
              <a:t> </a:t>
            </a:r>
            <a:r>
              <a:rPr lang="en-US" altLang="zh-CN" dirty="0"/>
              <a:t>(Counterbalanced)</a:t>
            </a:r>
            <a:endParaRPr lang="en-US" dirty="0"/>
          </a:p>
        </p:txBody>
      </p:sp>
      <p:pic>
        <p:nvPicPr>
          <p:cNvPr id="10" name="Picture 9" descr="Chart, bar chart&#10;&#10;Description automatically generated">
            <a:extLst>
              <a:ext uri="{FF2B5EF4-FFF2-40B4-BE49-F238E27FC236}">
                <a16:creationId xmlns:a16="http://schemas.microsoft.com/office/drawing/2014/main" id="{10A7978A-B033-E50C-9FCB-74CD04F9E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966865"/>
            <a:ext cx="4746672" cy="4924269"/>
          </a:xfrm>
          <a:prstGeom prst="rect">
            <a:avLst/>
          </a:prstGeom>
        </p:spPr>
      </p:pic>
      <p:sp>
        <p:nvSpPr>
          <p:cNvPr id="12" name="TextBox 11">
            <a:extLst>
              <a:ext uri="{FF2B5EF4-FFF2-40B4-BE49-F238E27FC236}">
                <a16:creationId xmlns:a16="http://schemas.microsoft.com/office/drawing/2014/main" id="{B2016E6B-5B58-B8E9-5A41-2D5D796D7610}"/>
              </a:ext>
            </a:extLst>
          </p:cNvPr>
          <p:cNvSpPr txBox="1"/>
          <p:nvPr/>
        </p:nvSpPr>
        <p:spPr>
          <a:xfrm>
            <a:off x="7102841" y="6107512"/>
            <a:ext cx="6093500" cy="385362"/>
          </a:xfrm>
          <a:prstGeom prst="rect">
            <a:avLst/>
          </a:prstGeom>
          <a:noFill/>
        </p:spPr>
        <p:txBody>
          <a:bodyPr wrap="square">
            <a:spAutoFit/>
          </a:bodyPr>
          <a:lstStyle/>
          <a:p>
            <a:pPr>
              <a:lnSpc>
                <a:spcPct val="115000"/>
              </a:lnSpc>
            </a:pPr>
            <a:r>
              <a:rPr lang="en-US" sz="1800" i="1" dirty="0">
                <a:effectLst/>
                <a:latin typeface="Times New Roman" panose="02020603050405020304" pitchFamily="18" charset="0"/>
                <a:ea typeface="Times New Roman" panose="02020603050405020304" pitchFamily="18" charset="0"/>
              </a:rPr>
              <a:t>Note: Error bars </a:t>
            </a:r>
            <a:r>
              <a:rPr lang="en-US" altLang="zh-CN" sz="1800" i="1" dirty="0">
                <a:effectLst/>
                <a:latin typeface="Times New Roman" panose="02020603050405020304" pitchFamily="18" charset="0"/>
                <a:ea typeface="Times New Roman" panose="02020603050405020304" pitchFamily="18" charset="0"/>
              </a:rPr>
              <a:t>=</a:t>
            </a:r>
            <a:r>
              <a:rPr lang="en-US" sz="1800" i="1" dirty="0">
                <a:effectLst/>
                <a:latin typeface="Times New Roman" panose="02020603050405020304" pitchFamily="18" charset="0"/>
                <a:ea typeface="Times New Roman" panose="02020603050405020304" pitchFamily="18" charset="0"/>
              </a:rPr>
              <a:t> ±1 standard error.</a:t>
            </a:r>
            <a:endParaRPr lang="en-CA" sz="32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7855D82D-7B07-9BAE-4D0B-E1047C554BF9}"/>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600, US Prolific)</a:t>
            </a:r>
          </a:p>
        </p:txBody>
      </p:sp>
    </p:spTree>
    <p:extLst>
      <p:ext uri="{BB962C8B-B14F-4D97-AF65-F5344CB8AC3E}">
        <p14:creationId xmlns:p14="http://schemas.microsoft.com/office/powerpoint/2010/main" val="44912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4: U</a:t>
            </a:r>
            <a:r>
              <a:rPr lang="en-US" altLang="zh-CN" dirty="0"/>
              <a:t>nrestricted</a:t>
            </a:r>
            <a:r>
              <a:rPr lang="zh-CN" altLang="en-US" dirty="0"/>
              <a:t> </a:t>
            </a:r>
            <a:r>
              <a:rPr lang="en-US" altLang="zh-CN" dirty="0"/>
              <a:t>Promotion</a:t>
            </a:r>
            <a:r>
              <a:rPr lang="zh-CN" altLang="en-US" dirty="0"/>
              <a:t> </a:t>
            </a:r>
            <a:r>
              <a:rPr lang="en-US" altLang="zh-CN" dirty="0"/>
              <a:t>as</a:t>
            </a:r>
            <a:r>
              <a:rPr lang="zh-CN" altLang="en-US" dirty="0"/>
              <a:t> </a:t>
            </a:r>
            <a:r>
              <a:rPr lang="en-US" altLang="zh-CN" dirty="0"/>
              <a:t>a</a:t>
            </a:r>
            <a:r>
              <a:rPr lang="zh-CN" altLang="en-US" dirty="0"/>
              <a:t> </a:t>
            </a:r>
            <a:r>
              <a:rPr lang="en-US" altLang="zh-CN" dirty="0"/>
              <a:t>Reference</a:t>
            </a:r>
            <a:endParaRPr lang="en-US" dirty="0"/>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63</a:t>
            </a:fld>
            <a:endParaRPr lang="en-US"/>
          </a:p>
        </p:txBody>
      </p:sp>
      <p:pic>
        <p:nvPicPr>
          <p:cNvPr id="10" name="Picture 9" descr="Chart, bar chart&#10;&#10;Description automatically generated">
            <a:extLst>
              <a:ext uri="{FF2B5EF4-FFF2-40B4-BE49-F238E27FC236}">
                <a16:creationId xmlns:a16="http://schemas.microsoft.com/office/drawing/2014/main" id="{10A7978A-B033-E50C-9FCB-74CD04F9E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628" y="1500998"/>
            <a:ext cx="4746672" cy="4924269"/>
          </a:xfrm>
          <a:prstGeom prst="rect">
            <a:avLst/>
          </a:prstGeom>
        </p:spPr>
      </p:pic>
      <p:sp>
        <p:nvSpPr>
          <p:cNvPr id="3" name="TextBox 2">
            <a:extLst>
              <a:ext uri="{FF2B5EF4-FFF2-40B4-BE49-F238E27FC236}">
                <a16:creationId xmlns:a16="http://schemas.microsoft.com/office/drawing/2014/main" id="{7855D82D-7B07-9BAE-4D0B-E1047C554BF9}"/>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600, US Prolific)</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D4049395-8A3D-1238-634E-618BD3D566D8}"/>
                  </a:ext>
                </a:extLst>
              </p:cNvPr>
              <p:cNvSpPr>
                <a:spLocks noGrp="1"/>
              </p:cNvSpPr>
              <p:nvPr>
                <p:ph idx="1"/>
              </p:nvPr>
            </p:nvSpPr>
            <p:spPr>
              <a:xfrm>
                <a:off x="5827593" y="1269783"/>
                <a:ext cx="5642113" cy="2213984"/>
              </a:xfrm>
            </p:spPr>
            <p:txBody>
              <a:bodyPr>
                <a:normAutofit fontScale="92500"/>
              </a:bodyPr>
              <a:lstStyle/>
              <a:p>
                <a:r>
                  <a:rPr lang="en-US" altLang="zh-CN" sz="2400" dirty="0"/>
                  <a:t>Perception (Capped)</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𝐶𝑎𝑝𝑝𝑒𝑑</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altLang="zh-CN" b="0" i="1" smtClean="0">
                            <a:latin typeface="Cambria Math" panose="02040503050406030204" pitchFamily="18" charset="0"/>
                          </a:rPr>
                          <m:t>3</m:t>
                        </m:r>
                      </m:num>
                      <m:den>
                        <m:r>
                          <a:rPr lang="en-US" i="1">
                            <a:latin typeface="Cambria Math" panose="02040503050406030204" pitchFamily="18" charset="0"/>
                          </a:rPr>
                          <m:t>2</m:t>
                        </m:r>
                        <m:r>
                          <a:rPr lang="en-US" altLang="zh-CN" b="0" i="1" smtClean="0">
                            <a:latin typeface="Cambria Math" panose="02040503050406030204" pitchFamily="18" charset="0"/>
                          </a:rPr>
                          <m:t>4</m:t>
                        </m:r>
                      </m:den>
                    </m:f>
                    <m:r>
                      <a:rPr lang="en-US" i="1">
                        <a:latin typeface="Cambria Math" panose="02040503050406030204" pitchFamily="18" charset="0"/>
                      </a:rPr>
                      <m:t>=</m:t>
                    </m:r>
                    <m:r>
                      <a:rPr lang="en-US" altLang="zh-CN" b="0" i="1" smtClean="0">
                        <a:latin typeface="Cambria Math" panose="02040503050406030204" pitchFamily="18" charset="0"/>
                      </a:rPr>
                      <m:t>12.5</m:t>
                    </m:r>
                    <m:r>
                      <a:rPr lang="en-US" i="1">
                        <a:latin typeface="Cambria Math" panose="02040503050406030204" pitchFamily="18" charset="0"/>
                      </a:rPr>
                      <m:t>%</m:t>
                    </m:r>
                  </m:oMath>
                </a14:m>
                <a:endParaRPr lang="en-CA" dirty="0"/>
              </a:p>
              <a:p>
                <a:r>
                  <a:rPr lang="en-US" altLang="zh-CN" sz="2400" dirty="0"/>
                  <a:t>Expectation (Unrestricted Percentage)</a:t>
                </a:r>
              </a:p>
              <a:p>
                <a:pPr lvl="1"/>
                <a:r>
                  <a:rPr lang="en-US" dirty="0"/>
                  <a:t>Stated Promotion Percentage = </a:t>
                </a:r>
                <a:r>
                  <a:rPr lang="en-US" altLang="zh-CN" dirty="0"/>
                  <a:t>6</a:t>
                </a:r>
                <a:r>
                  <a:rPr lang="en-US" dirty="0"/>
                  <a:t>0%</a:t>
                </a:r>
              </a:p>
              <a:p>
                <a:pPr marL="0" indent="0">
                  <a:buNone/>
                </a:pPr>
                <a:endParaRPr lang="en-US" dirty="0"/>
              </a:p>
            </p:txBody>
          </p:sp>
        </mc:Choice>
        <mc:Fallback xmlns="">
          <p:sp>
            <p:nvSpPr>
              <p:cNvPr id="5" name="Content Placeholder 2">
                <a:extLst>
                  <a:ext uri="{FF2B5EF4-FFF2-40B4-BE49-F238E27FC236}">
                    <a16:creationId xmlns:a16="http://schemas.microsoft.com/office/drawing/2014/main" id="{D4049395-8A3D-1238-634E-618BD3D566D8}"/>
                  </a:ext>
                </a:extLst>
              </p:cNvPr>
              <p:cNvSpPr>
                <a:spLocks noGrp="1" noRot="1" noChangeAspect="1" noMove="1" noResize="1" noEditPoints="1" noAdjustHandles="1" noChangeArrowheads="1" noChangeShapeType="1" noTextEdit="1"/>
              </p:cNvSpPr>
              <p:nvPr>
                <p:ph idx="1"/>
              </p:nvPr>
            </p:nvSpPr>
            <p:spPr>
              <a:xfrm>
                <a:off x="5827593" y="1269783"/>
                <a:ext cx="5642113" cy="2213984"/>
              </a:xfrm>
              <a:blipFill>
                <a:blip r:embed="rId4"/>
                <a:stretch>
                  <a:fillRect l="-1121" t="-2841"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85615C4F-6EBD-E830-A461-F11ACF37158D}"/>
                  </a:ext>
                </a:extLst>
              </p:cNvPr>
              <p:cNvSpPr txBox="1">
                <a:spLocks/>
              </p:cNvSpPr>
              <p:nvPr/>
            </p:nvSpPr>
            <p:spPr>
              <a:xfrm>
                <a:off x="5827593" y="3572623"/>
                <a:ext cx="5642113" cy="3059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200" dirty="0"/>
                  <a:t>Perception </a:t>
                </a:r>
                <a:r>
                  <a:rPr lang="en-US" altLang="zh-CN" sz="2000" dirty="0"/>
                  <a:t>(Threshold)</a:t>
                </a:r>
                <a:endParaRPr lang="en-US" altLang="zh-CN" sz="2200" dirty="0"/>
              </a:p>
              <a:p>
                <a:pPr lvl="1"/>
                <a14:m>
                  <m:oMath xmlns:m="http://schemas.openxmlformats.org/officeDocument/2006/math">
                    <m:f>
                      <m:fPr>
                        <m:ctrlPr>
                          <a:rPr lang="en-CA" sz="2200" i="1">
                            <a:latin typeface="Cambria Math" panose="02040503050406030204" pitchFamily="18" charset="0"/>
                          </a:rPr>
                        </m:ctrlPr>
                      </m:fPr>
                      <m:num>
                        <m:r>
                          <a:rPr lang="en-US" sz="2200" i="1">
                            <a:latin typeface="Cambria Math" panose="02040503050406030204" pitchFamily="18" charset="0"/>
                          </a:rPr>
                          <m:t>𝑂𝑢𝑡𝑐𝑜𝑚𝑒</m:t>
                        </m:r>
                      </m:num>
                      <m:den>
                        <m:r>
                          <a:rPr lang="en-US" sz="2200" i="1">
                            <a:latin typeface="Cambria Math" panose="02040503050406030204" pitchFamily="18" charset="0"/>
                          </a:rPr>
                          <m:t>𝐼𝑛𝑝𝑢𝑡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𝑆𝑝𝑒𝑛𝑑𝑖𝑛𝑔</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 </m:t>
                    </m:r>
                    <m:f>
                      <m:fPr>
                        <m:ctrlPr>
                          <a:rPr lang="en-CA" sz="2200" i="1">
                            <a:latin typeface="Cambria Math" panose="02040503050406030204" pitchFamily="18" charset="0"/>
                          </a:rPr>
                        </m:ctrlPr>
                      </m:fPr>
                      <m:num>
                        <m:r>
                          <a:rPr lang="en-US" sz="2200" i="1">
                            <a:latin typeface="Cambria Math" panose="02040503050406030204" pitchFamily="18" charset="0"/>
                          </a:rPr>
                          <m:t>𝑆𝑡𝑎𝑡𝑒𝑑</m:t>
                        </m:r>
                        <m:r>
                          <a:rPr lang="en-US" sz="2200" i="1">
                            <a:latin typeface="Cambria Math" panose="02040503050406030204" pitchFamily="18" charset="0"/>
                          </a:rPr>
                          <m:t> </m:t>
                        </m:r>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𝑇h𝑟𝑒𝑠h𝑜𝑙𝑑</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altLang="zh-CN" sz="2200" b="0" i="1" smtClean="0">
                            <a:latin typeface="Cambria Math" panose="02040503050406030204" pitchFamily="18" charset="0"/>
                          </a:rPr>
                          <m:t>3</m:t>
                        </m:r>
                      </m:num>
                      <m:den>
                        <m:r>
                          <a:rPr lang="en-US" altLang="zh-CN" sz="2200" b="0" i="1" smtClean="0">
                            <a:latin typeface="Cambria Math" panose="02040503050406030204" pitchFamily="18" charset="0"/>
                          </a:rPr>
                          <m:t>5</m:t>
                        </m:r>
                      </m:den>
                    </m:f>
                    <m:r>
                      <a:rPr lang="en-US" sz="2200" i="1">
                        <a:latin typeface="Cambria Math" panose="02040503050406030204" pitchFamily="18" charset="0"/>
                      </a:rPr>
                      <m:t>=</m:t>
                    </m:r>
                    <m:r>
                      <a:rPr lang="en-US" altLang="zh-CN" sz="2200" b="0" i="1" smtClean="0">
                        <a:latin typeface="Cambria Math" panose="02040503050406030204" pitchFamily="18" charset="0"/>
                      </a:rPr>
                      <m:t>60</m:t>
                    </m:r>
                    <m:r>
                      <a:rPr lang="en-US" sz="2200" i="1">
                        <a:latin typeface="Cambria Math" panose="02040503050406030204" pitchFamily="18" charset="0"/>
                      </a:rPr>
                      <m:t>%</m:t>
                    </m:r>
                  </m:oMath>
                </a14:m>
                <a:endParaRPr lang="en-US" altLang="zh-CN" sz="2200" dirty="0"/>
              </a:p>
              <a:p>
                <a:r>
                  <a:rPr lang="en-US" altLang="zh-CN" sz="2200" dirty="0"/>
                  <a:t>Expectation </a:t>
                </a:r>
                <a:r>
                  <a:rPr lang="en-US" altLang="zh-CN" sz="2000" dirty="0"/>
                  <a:t>(Unrestricted Dollar)</a:t>
                </a:r>
                <a:endParaRPr lang="en-US" altLang="zh-CN" sz="2200" dirty="0"/>
              </a:p>
              <a:p>
                <a:pPr lvl="1"/>
                <a14:m>
                  <m:oMath xmlns:m="http://schemas.openxmlformats.org/officeDocument/2006/math">
                    <m:f>
                      <m:fPr>
                        <m:ctrlPr>
                          <a:rPr lang="en-CA" sz="2200" i="1">
                            <a:latin typeface="Cambria Math" panose="02040503050406030204" pitchFamily="18" charset="0"/>
                          </a:rPr>
                        </m:ctrlPr>
                      </m:fPr>
                      <m:num>
                        <m:r>
                          <a:rPr lang="en-US" sz="2200" i="1">
                            <a:latin typeface="Cambria Math" panose="02040503050406030204" pitchFamily="18" charset="0"/>
                          </a:rPr>
                          <m:t>𝑂𝑢𝑡𝑐𝑜𝑚𝑒</m:t>
                        </m:r>
                      </m:num>
                      <m:den>
                        <m:r>
                          <a:rPr lang="en-US" sz="2200" i="1">
                            <a:latin typeface="Cambria Math" panose="02040503050406030204" pitchFamily="18" charset="0"/>
                          </a:rPr>
                          <m:t>𝐼𝑛𝑝𝑢𝑡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𝑆𝑝𝑒𝑛𝑑𝑖𝑛𝑔</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 </m:t>
                    </m:r>
                    <m:f>
                      <m:fPr>
                        <m:ctrlPr>
                          <a:rPr lang="en-CA" sz="2200" i="1">
                            <a:latin typeface="Cambria Math" panose="02040503050406030204" pitchFamily="18" charset="0"/>
                          </a:rPr>
                        </m:ctrlPr>
                      </m:fPr>
                      <m:num>
                        <m:r>
                          <a:rPr lang="en-US" sz="2200" i="1">
                            <a:latin typeface="Cambria Math" panose="02040503050406030204" pitchFamily="18" charset="0"/>
                          </a:rPr>
                          <m:t>𝑆𝑡𝑎𝑡𝑒𝑑</m:t>
                        </m:r>
                        <m:r>
                          <a:rPr lang="en-US" sz="2200" i="1">
                            <a:latin typeface="Cambria Math" panose="02040503050406030204" pitchFamily="18" charset="0"/>
                          </a:rPr>
                          <m:t> </m:t>
                        </m:r>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𝑈𝑠𝑢𝑎𝑙</m:t>
                        </m:r>
                        <m:r>
                          <a:rPr lang="en-US" sz="2200" i="1">
                            <a:latin typeface="Cambria Math" panose="02040503050406030204" pitchFamily="18" charset="0"/>
                          </a:rPr>
                          <m:t> </m:t>
                        </m:r>
                        <m:r>
                          <a:rPr lang="en-US" sz="2200" i="1">
                            <a:latin typeface="Cambria Math" panose="02040503050406030204" pitchFamily="18" charset="0"/>
                          </a:rPr>
                          <m:t>𝑆𝑝𝑒𝑛𝑑𝑖𝑛𝑔</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altLang="zh-CN" sz="2200" b="0" i="1" smtClean="0">
                            <a:latin typeface="Cambria Math" panose="02040503050406030204" pitchFamily="18" charset="0"/>
                          </a:rPr>
                          <m:t>3</m:t>
                        </m:r>
                      </m:num>
                      <m:den>
                        <m:r>
                          <a:rPr lang="en-US" sz="2200" i="1">
                            <a:latin typeface="Cambria Math" panose="02040503050406030204" pitchFamily="18" charset="0"/>
                          </a:rPr>
                          <m:t>2</m:t>
                        </m:r>
                        <m:r>
                          <a:rPr lang="en-US" altLang="zh-CN" sz="2200" b="0" i="1" smtClean="0">
                            <a:latin typeface="Cambria Math" panose="02040503050406030204" pitchFamily="18" charset="0"/>
                          </a:rPr>
                          <m:t>4</m:t>
                        </m:r>
                      </m:den>
                    </m:f>
                    <m:r>
                      <a:rPr lang="en-US" sz="2200" i="1">
                        <a:latin typeface="Cambria Math" panose="02040503050406030204" pitchFamily="18" charset="0"/>
                      </a:rPr>
                      <m:t>=</m:t>
                    </m:r>
                    <m:r>
                      <a:rPr lang="en-US" altLang="zh-CN" sz="2200" b="0" i="1" smtClean="0">
                        <a:latin typeface="Cambria Math" panose="02040503050406030204" pitchFamily="18" charset="0"/>
                      </a:rPr>
                      <m:t>12.5</m:t>
                    </m:r>
                    <m:r>
                      <a:rPr lang="en-US" sz="2200" i="1">
                        <a:latin typeface="Cambria Math" panose="02040503050406030204" pitchFamily="18" charset="0"/>
                      </a:rPr>
                      <m:t>%</m:t>
                    </m:r>
                  </m:oMath>
                </a14:m>
                <a:r>
                  <a:rPr lang="en-CA" sz="2200" dirty="0">
                    <a:effectLst/>
                  </a:rPr>
                  <a:t> </a:t>
                </a:r>
                <a:endParaRPr lang="en-US" altLang="zh-CN" sz="2200" b="1" dirty="0"/>
              </a:p>
              <a:p>
                <a:endParaRPr lang="en-US" sz="2200" dirty="0"/>
              </a:p>
            </p:txBody>
          </p:sp>
        </mc:Choice>
        <mc:Fallback xmlns="">
          <p:sp>
            <p:nvSpPr>
              <p:cNvPr id="6" name="Content Placeholder 2">
                <a:extLst>
                  <a:ext uri="{FF2B5EF4-FFF2-40B4-BE49-F238E27FC236}">
                    <a16:creationId xmlns:a16="http://schemas.microsoft.com/office/drawing/2014/main" id="{85615C4F-6EBD-E830-A461-F11ACF37158D}"/>
                  </a:ext>
                </a:extLst>
              </p:cNvPr>
              <p:cNvSpPr txBox="1">
                <a:spLocks noRot="1" noChangeAspect="1" noMove="1" noResize="1" noEditPoints="1" noAdjustHandles="1" noChangeArrowheads="1" noChangeShapeType="1" noTextEdit="1"/>
              </p:cNvSpPr>
              <p:nvPr/>
            </p:nvSpPr>
            <p:spPr>
              <a:xfrm>
                <a:off x="5827593" y="3572623"/>
                <a:ext cx="5642113" cy="3059996"/>
              </a:xfrm>
              <a:prstGeom prst="rect">
                <a:avLst/>
              </a:prstGeom>
              <a:blipFill>
                <a:blip r:embed="rId5"/>
                <a:stretch>
                  <a:fillRect l="-1121" t="-2479"/>
                </a:stretch>
              </a:blipFill>
            </p:spPr>
            <p:txBody>
              <a:bodyPr/>
              <a:lstStyle/>
              <a:p>
                <a:r>
                  <a:rPr lang="en-US">
                    <a:noFill/>
                  </a:rPr>
                  <a:t> </a:t>
                </a:r>
              </a:p>
            </p:txBody>
          </p:sp>
        </mc:Fallback>
      </mc:AlternateContent>
    </p:spTree>
    <p:extLst>
      <p:ext uri="{BB962C8B-B14F-4D97-AF65-F5344CB8AC3E}">
        <p14:creationId xmlns:p14="http://schemas.microsoft.com/office/powerpoint/2010/main" val="814731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3FE9-CD76-0E42-B0EE-5C0A6438887D}"/>
              </a:ext>
            </a:extLst>
          </p:cNvPr>
          <p:cNvSpPr>
            <a:spLocks noGrp="1"/>
          </p:cNvSpPr>
          <p:nvPr>
            <p:ph type="title"/>
          </p:nvPr>
        </p:nvSpPr>
        <p:spPr/>
        <p:txBody>
          <a:bodyPr/>
          <a:lstStyle/>
          <a:p>
            <a:r>
              <a:rPr lang="en-US" altLang="zh-CN" dirty="0"/>
              <a:t>Study</a:t>
            </a:r>
            <a:r>
              <a:rPr lang="zh-CN" altLang="en-US" dirty="0"/>
              <a:t> </a:t>
            </a:r>
            <a:r>
              <a:rPr lang="en-US" altLang="zh-CN" dirty="0"/>
              <a:t>5</a:t>
            </a:r>
            <a:r>
              <a:rPr lang="zh-CN" altLang="en-US" dirty="0"/>
              <a:t> </a:t>
            </a:r>
            <a:r>
              <a:rPr lang="en-CA" altLang="zh-CN" dirty="0"/>
              <a:t>Joint Evaluation in Food Ordering </a:t>
            </a:r>
            <a:endParaRPr lang="en-US" dirty="0"/>
          </a:p>
        </p:txBody>
      </p:sp>
      <p:sp>
        <p:nvSpPr>
          <p:cNvPr id="3" name="Content Placeholder 2">
            <a:extLst>
              <a:ext uri="{FF2B5EF4-FFF2-40B4-BE49-F238E27FC236}">
                <a16:creationId xmlns:a16="http://schemas.microsoft.com/office/drawing/2014/main" id="{EC1F3D79-7B7B-8446-AF63-343CD699C0F9}"/>
              </a:ext>
            </a:extLst>
          </p:cNvPr>
          <p:cNvSpPr>
            <a:spLocks noGrp="1"/>
          </p:cNvSpPr>
          <p:nvPr>
            <p:ph idx="1"/>
          </p:nvPr>
        </p:nvSpPr>
        <p:spPr>
          <a:xfrm>
            <a:off x="838200" y="1625990"/>
            <a:ext cx="10515600" cy="4351338"/>
          </a:xfrm>
        </p:spPr>
        <p:txBody>
          <a:bodyPr/>
          <a:lstStyle/>
          <a:p>
            <a:r>
              <a:rPr lang="en-US" altLang="zh-CN" dirty="0"/>
              <a:t>I</a:t>
            </a:r>
            <a:r>
              <a:rPr lang="en-CA" dirty="0" err="1"/>
              <a:t>magine</a:t>
            </a:r>
            <a:r>
              <a:rPr lang="en-CA" dirty="0"/>
              <a:t> that </a:t>
            </a:r>
            <a:r>
              <a:rPr lang="en-US" altLang="zh-CN" dirty="0"/>
              <a:t>you</a:t>
            </a:r>
            <a:r>
              <a:rPr lang="en-CA" dirty="0"/>
              <a:t> are thinking of downloading a food ordering app, and notice the promotions from two apps, KABU or APT</a:t>
            </a:r>
            <a:r>
              <a:rPr lang="en-US" altLang="zh-CN" dirty="0"/>
              <a:t>.</a:t>
            </a:r>
            <a:r>
              <a:rPr lang="en-CA" dirty="0"/>
              <a:t> </a:t>
            </a:r>
          </a:p>
        </p:txBody>
      </p:sp>
      <p:sp>
        <p:nvSpPr>
          <p:cNvPr id="4" name="Slide Number Placeholder 3">
            <a:extLst>
              <a:ext uri="{FF2B5EF4-FFF2-40B4-BE49-F238E27FC236}">
                <a16:creationId xmlns:a16="http://schemas.microsoft.com/office/drawing/2014/main" id="{C2DF699E-9C7D-A74F-869F-0CB8E782B531}"/>
              </a:ext>
            </a:extLst>
          </p:cNvPr>
          <p:cNvSpPr>
            <a:spLocks noGrp="1"/>
          </p:cNvSpPr>
          <p:nvPr>
            <p:ph type="sldNum" sz="quarter" idx="12"/>
          </p:nvPr>
        </p:nvSpPr>
        <p:spPr/>
        <p:txBody>
          <a:bodyPr/>
          <a:lstStyle/>
          <a:p>
            <a:fld id="{DEBFFBA1-8694-864C-8E28-713F39F581E8}" type="slidenum">
              <a:rPr lang="en-US" smtClean="0"/>
              <a:t>64</a:t>
            </a:fld>
            <a:endParaRPr lang="en-US"/>
          </a:p>
        </p:txBody>
      </p:sp>
      <p:sp>
        <p:nvSpPr>
          <p:cNvPr id="9" name="TextBox 8">
            <a:extLst>
              <a:ext uri="{FF2B5EF4-FFF2-40B4-BE49-F238E27FC236}">
                <a16:creationId xmlns:a16="http://schemas.microsoft.com/office/drawing/2014/main" id="{F156A6DF-293C-4929-7AC5-7F2939C70D50}"/>
              </a:ext>
            </a:extLst>
          </p:cNvPr>
          <p:cNvSpPr txBox="1"/>
          <p:nvPr/>
        </p:nvSpPr>
        <p:spPr>
          <a:xfrm>
            <a:off x="838200" y="6329148"/>
            <a:ext cx="6093500" cy="369332"/>
          </a:xfrm>
          <a:prstGeom prst="rect">
            <a:avLst/>
          </a:prstGeom>
          <a:noFill/>
        </p:spPr>
        <p:txBody>
          <a:bodyPr wrap="square">
            <a:spAutoFit/>
          </a:bodyPr>
          <a:lstStyle/>
          <a:p>
            <a:r>
              <a:rPr lang="en-US" altLang="zh-CN" dirty="0"/>
              <a:t>(N</a:t>
            </a:r>
            <a:r>
              <a:rPr lang="zh-CN" altLang="en-US" dirty="0"/>
              <a:t> </a:t>
            </a:r>
            <a:r>
              <a:rPr lang="en-US" altLang="zh-CN" dirty="0"/>
              <a:t>=</a:t>
            </a:r>
            <a:r>
              <a:rPr lang="zh-CN" altLang="en-US" dirty="0"/>
              <a:t> </a:t>
            </a:r>
            <a:r>
              <a:rPr lang="en-US" altLang="zh-CN" dirty="0"/>
              <a:t>200,</a:t>
            </a:r>
            <a:r>
              <a:rPr lang="zh-CN" altLang="en-US" dirty="0"/>
              <a:t> </a:t>
            </a:r>
            <a:r>
              <a:rPr lang="en-CA" dirty="0"/>
              <a:t>US Prolific</a:t>
            </a:r>
            <a:r>
              <a:rPr lang="en-US" altLang="zh-CN" dirty="0"/>
              <a:t>)</a:t>
            </a:r>
            <a:r>
              <a:rPr lang="en-CA" dirty="0"/>
              <a:t> </a:t>
            </a:r>
          </a:p>
        </p:txBody>
      </p:sp>
      <p:sp>
        <p:nvSpPr>
          <p:cNvPr id="11" name="TextBox 10">
            <a:extLst>
              <a:ext uri="{FF2B5EF4-FFF2-40B4-BE49-F238E27FC236}">
                <a16:creationId xmlns:a16="http://schemas.microsoft.com/office/drawing/2014/main" id="{9BA9418B-B69B-7F7E-70EB-C0C7A692ADE6}"/>
              </a:ext>
            </a:extLst>
          </p:cNvPr>
          <p:cNvSpPr txBox="1"/>
          <p:nvPr/>
        </p:nvSpPr>
        <p:spPr>
          <a:xfrm>
            <a:off x="2901347" y="5822182"/>
            <a:ext cx="1967205" cy="461665"/>
          </a:xfrm>
          <a:prstGeom prst="rect">
            <a:avLst/>
          </a:prstGeom>
          <a:noFill/>
        </p:spPr>
        <p:txBody>
          <a:bodyPr wrap="none" rtlCol="0">
            <a:spAutoFit/>
          </a:bodyPr>
          <a:lstStyle/>
          <a:p>
            <a:r>
              <a:rPr lang="en-US" altLang="zh-CN" sz="2400" dirty="0"/>
              <a:t>Capped</a:t>
            </a:r>
            <a:r>
              <a:rPr lang="zh-CN" altLang="en-US" sz="2400" dirty="0"/>
              <a:t> </a:t>
            </a:r>
            <a:r>
              <a:rPr lang="en-US" altLang="zh-CN" sz="2400" dirty="0"/>
              <a:t>38.5%</a:t>
            </a:r>
            <a:endParaRPr lang="en-US" sz="2400" dirty="0"/>
          </a:p>
        </p:txBody>
      </p:sp>
      <p:sp>
        <p:nvSpPr>
          <p:cNvPr id="12" name="TextBox 11">
            <a:extLst>
              <a:ext uri="{FF2B5EF4-FFF2-40B4-BE49-F238E27FC236}">
                <a16:creationId xmlns:a16="http://schemas.microsoft.com/office/drawing/2014/main" id="{4BAD30D4-E1DF-157C-7A42-B212EF505C2E}"/>
              </a:ext>
            </a:extLst>
          </p:cNvPr>
          <p:cNvSpPr txBox="1"/>
          <p:nvPr/>
        </p:nvSpPr>
        <p:spPr>
          <a:xfrm>
            <a:off x="5800235" y="5822182"/>
            <a:ext cx="2262927" cy="461665"/>
          </a:xfrm>
          <a:prstGeom prst="rect">
            <a:avLst/>
          </a:prstGeom>
          <a:noFill/>
        </p:spPr>
        <p:txBody>
          <a:bodyPr wrap="none" rtlCol="0">
            <a:spAutoFit/>
          </a:bodyPr>
          <a:lstStyle/>
          <a:p>
            <a:r>
              <a:rPr lang="en-US" altLang="zh-CN" sz="2400" dirty="0"/>
              <a:t>Threshold</a:t>
            </a:r>
            <a:r>
              <a:rPr lang="zh-CN" altLang="en-US" sz="2400" dirty="0"/>
              <a:t> </a:t>
            </a:r>
            <a:r>
              <a:rPr lang="en-US" altLang="zh-CN" sz="2400" dirty="0"/>
              <a:t>61.5%</a:t>
            </a:r>
            <a:endParaRPr lang="en-US" sz="2400" dirty="0"/>
          </a:p>
        </p:txBody>
      </p:sp>
      <p:sp>
        <p:nvSpPr>
          <p:cNvPr id="14" name="TextBox 13">
            <a:extLst>
              <a:ext uri="{FF2B5EF4-FFF2-40B4-BE49-F238E27FC236}">
                <a16:creationId xmlns:a16="http://schemas.microsoft.com/office/drawing/2014/main" id="{44334888-6D04-7AEA-AE7F-5B27F9BE7976}"/>
              </a:ext>
            </a:extLst>
          </p:cNvPr>
          <p:cNvSpPr txBox="1"/>
          <p:nvPr/>
        </p:nvSpPr>
        <p:spPr>
          <a:xfrm>
            <a:off x="8353105" y="5850235"/>
            <a:ext cx="6917960" cy="461665"/>
          </a:xfrm>
          <a:prstGeom prst="rect">
            <a:avLst/>
          </a:prstGeom>
          <a:noFill/>
        </p:spPr>
        <p:txBody>
          <a:bodyPr wrap="square">
            <a:spAutoFit/>
          </a:bodyPr>
          <a:lstStyle/>
          <a:p>
            <a:r>
              <a:rPr lang="el-GR" sz="2400" dirty="0"/>
              <a:t>χ</a:t>
            </a:r>
            <a:r>
              <a:rPr lang="el-GR" sz="2400" baseline="30000" dirty="0"/>
              <a:t>2</a:t>
            </a:r>
            <a:r>
              <a:rPr lang="en-CA" sz="2400" dirty="0"/>
              <a:t>(1) = 10.58, p = .001 </a:t>
            </a:r>
            <a:endParaRPr lang="en-US" sz="2400" dirty="0"/>
          </a:p>
        </p:txBody>
      </p:sp>
      <p:pic>
        <p:nvPicPr>
          <p:cNvPr id="5" name="Picture 4">
            <a:extLst>
              <a:ext uri="{FF2B5EF4-FFF2-40B4-BE49-F238E27FC236}">
                <a16:creationId xmlns:a16="http://schemas.microsoft.com/office/drawing/2014/main" id="{E0BAC179-4C77-6A6C-B1FE-638283181436}"/>
              </a:ext>
            </a:extLst>
          </p:cNvPr>
          <p:cNvPicPr>
            <a:picLocks noChangeAspect="1"/>
          </p:cNvPicPr>
          <p:nvPr/>
        </p:nvPicPr>
        <p:blipFill>
          <a:blip r:embed="rId3"/>
          <a:stretch>
            <a:fillRect/>
          </a:stretch>
        </p:blipFill>
        <p:spPr>
          <a:xfrm>
            <a:off x="2234285" y="2677610"/>
            <a:ext cx="6335713" cy="2996715"/>
          </a:xfrm>
          <a:prstGeom prst="rect">
            <a:avLst/>
          </a:prstGeom>
        </p:spPr>
      </p:pic>
    </p:spTree>
    <p:extLst>
      <p:ext uri="{BB962C8B-B14F-4D97-AF65-F5344CB8AC3E}">
        <p14:creationId xmlns:p14="http://schemas.microsoft.com/office/powerpoint/2010/main" val="1482520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7BE1-9B4A-275C-CE51-70AB6991450E}"/>
              </a:ext>
            </a:extLst>
          </p:cNvPr>
          <p:cNvSpPr>
            <a:spLocks noGrp="1"/>
          </p:cNvSpPr>
          <p:nvPr>
            <p:ph type="title"/>
          </p:nvPr>
        </p:nvSpPr>
        <p:spPr/>
        <p:txBody>
          <a:bodyPr>
            <a:normAutofit/>
          </a:bodyPr>
          <a:lstStyle/>
          <a:p>
            <a:r>
              <a:rPr lang="en-US" altLang="zh-CN" dirty="0"/>
              <a:t>Study</a:t>
            </a:r>
            <a:r>
              <a:rPr lang="zh-CN" altLang="en-US" dirty="0"/>
              <a:t> </a:t>
            </a:r>
            <a:r>
              <a:rPr lang="en-US" altLang="zh-CN" dirty="0"/>
              <a:t>6</a:t>
            </a:r>
            <a:r>
              <a:rPr lang="zh-CN" altLang="en-US" dirty="0"/>
              <a:t> </a:t>
            </a:r>
            <a:r>
              <a:rPr lang="en-CA" altLang="zh-CN" dirty="0"/>
              <a:t>Trigger</a:t>
            </a:r>
            <a:r>
              <a:rPr lang="zh-CN" altLang="en-US" dirty="0"/>
              <a:t> </a:t>
            </a:r>
            <a:r>
              <a:rPr lang="en-US" altLang="zh-CN" dirty="0"/>
              <a:t>Value</a:t>
            </a:r>
            <a:r>
              <a:rPr lang="zh-CN" altLang="en-US" dirty="0"/>
              <a:t> </a:t>
            </a:r>
            <a:r>
              <a:rPr lang="en-US" altLang="zh-CN" dirty="0"/>
              <a:t>as</a:t>
            </a:r>
            <a:r>
              <a:rPr lang="zh-CN" altLang="en-US" dirty="0"/>
              <a:t> </a:t>
            </a:r>
            <a:r>
              <a:rPr lang="en-US" altLang="zh-CN" dirty="0"/>
              <a:t>a</a:t>
            </a:r>
            <a:r>
              <a:rPr lang="zh-CN" altLang="en-US" dirty="0"/>
              <a:t> </a:t>
            </a:r>
            <a:r>
              <a:rPr lang="en-US" altLang="zh-CN" dirty="0"/>
              <a:t>Moderator</a:t>
            </a:r>
            <a:endParaRPr lang="en-US" dirty="0"/>
          </a:p>
        </p:txBody>
      </p:sp>
      <p:sp>
        <p:nvSpPr>
          <p:cNvPr id="3" name="Content Placeholder 2">
            <a:extLst>
              <a:ext uri="{FF2B5EF4-FFF2-40B4-BE49-F238E27FC236}">
                <a16:creationId xmlns:a16="http://schemas.microsoft.com/office/drawing/2014/main" id="{888BB28A-4C09-177F-F2A8-7A843DC22478}"/>
              </a:ext>
            </a:extLst>
          </p:cNvPr>
          <p:cNvSpPr>
            <a:spLocks noGrp="1"/>
          </p:cNvSpPr>
          <p:nvPr>
            <p:ph idx="1"/>
          </p:nvPr>
        </p:nvSpPr>
        <p:spPr>
          <a:xfrm>
            <a:off x="838200" y="1825625"/>
            <a:ext cx="4394200" cy="4351338"/>
          </a:xfrm>
        </p:spPr>
        <p:txBody>
          <a:bodyPr>
            <a:normAutofit fontScale="92500" lnSpcReduction="10000"/>
          </a:bodyPr>
          <a:lstStyle/>
          <a:p>
            <a:r>
              <a:rPr lang="en-US" altLang="zh-CN" dirty="0"/>
              <a:t>Low</a:t>
            </a:r>
            <a:r>
              <a:rPr lang="zh-CN" altLang="en-US" dirty="0"/>
              <a:t> </a:t>
            </a:r>
            <a:r>
              <a:rPr lang="en-US" altLang="zh-CN" dirty="0"/>
              <a:t>Trigger</a:t>
            </a:r>
            <a:r>
              <a:rPr lang="zh-CN" altLang="en-US" dirty="0"/>
              <a:t> </a:t>
            </a:r>
            <a:r>
              <a:rPr lang="en-US" altLang="zh-CN" dirty="0"/>
              <a:t>Level</a:t>
            </a:r>
            <a:r>
              <a:rPr lang="zh-CN" altLang="en-US" dirty="0"/>
              <a:t> </a:t>
            </a:r>
            <a:r>
              <a:rPr lang="en-US" altLang="zh-CN" dirty="0"/>
              <a:t>($10)</a:t>
            </a:r>
          </a:p>
          <a:p>
            <a:pPr lvl="1"/>
            <a:r>
              <a:rPr lang="en-US" altLang="zh-CN" dirty="0"/>
              <a:t>Threshold:</a:t>
            </a:r>
            <a:r>
              <a:rPr lang="zh-CN" altLang="en-US" dirty="0"/>
              <a:t> </a:t>
            </a:r>
            <a:r>
              <a:rPr lang="en-US" dirty="0"/>
              <a:t>Enjoy $5 off (On an order of $10 or more)</a:t>
            </a:r>
          </a:p>
          <a:p>
            <a:pPr lvl="1"/>
            <a:r>
              <a:rPr lang="en-US" altLang="zh-CN" dirty="0"/>
              <a:t>C</a:t>
            </a:r>
            <a:r>
              <a:rPr lang="en-US" dirty="0"/>
              <a:t>apped</a:t>
            </a:r>
            <a:r>
              <a:rPr lang="en-US" altLang="zh-CN" dirty="0"/>
              <a:t>:</a:t>
            </a:r>
            <a:r>
              <a:rPr lang="en-US" dirty="0"/>
              <a:t> Enjoy 50% off ($5 max discount on an order</a:t>
            </a:r>
            <a:r>
              <a:rPr lang="en-US" altLang="zh-CN" dirty="0"/>
              <a:t>)</a:t>
            </a:r>
            <a:endParaRPr lang="en-US" dirty="0"/>
          </a:p>
          <a:p>
            <a:r>
              <a:rPr lang="en-US" altLang="zh-CN" dirty="0"/>
              <a:t>High</a:t>
            </a:r>
            <a:r>
              <a:rPr lang="zh-CN" altLang="en-US" dirty="0"/>
              <a:t> </a:t>
            </a:r>
            <a:r>
              <a:rPr lang="en-US" altLang="zh-CN" dirty="0"/>
              <a:t>Tigger</a:t>
            </a:r>
            <a:r>
              <a:rPr lang="zh-CN" altLang="en-US" dirty="0"/>
              <a:t> </a:t>
            </a:r>
            <a:r>
              <a:rPr lang="en-US" altLang="zh-CN" dirty="0"/>
              <a:t>Level</a:t>
            </a:r>
            <a:r>
              <a:rPr lang="zh-CN" altLang="en-US" dirty="0"/>
              <a:t> </a:t>
            </a:r>
            <a:r>
              <a:rPr lang="en-US" altLang="zh-CN" dirty="0"/>
              <a:t>($50)</a:t>
            </a:r>
          </a:p>
          <a:p>
            <a:pPr lvl="1"/>
            <a:r>
              <a:rPr lang="en-US" dirty="0"/>
              <a:t>Threshold</a:t>
            </a:r>
            <a:r>
              <a:rPr lang="en-US" altLang="zh-CN" dirty="0"/>
              <a:t>:</a:t>
            </a:r>
            <a:r>
              <a:rPr lang="zh-CN" altLang="en-US" dirty="0"/>
              <a:t> </a:t>
            </a:r>
            <a:r>
              <a:rPr lang="en-US" dirty="0"/>
              <a:t>Enjoy $5 off (On an order of $50 or more)</a:t>
            </a:r>
          </a:p>
          <a:p>
            <a:pPr lvl="1"/>
            <a:r>
              <a:rPr lang="en-US" altLang="zh-CN" dirty="0"/>
              <a:t>Capped:</a:t>
            </a:r>
            <a:r>
              <a:rPr lang="zh-CN" altLang="en-US" dirty="0"/>
              <a:t> </a:t>
            </a:r>
            <a:r>
              <a:rPr lang="en-US" dirty="0"/>
              <a:t>Enjoy 10% off ($5 max discount on an order)</a:t>
            </a:r>
          </a:p>
          <a:p>
            <a:r>
              <a:rPr lang="en-US" altLang="zh-CN" dirty="0"/>
              <a:t>Purchase</a:t>
            </a:r>
            <a:r>
              <a:rPr lang="zh-CN" altLang="en-US" dirty="0"/>
              <a:t> </a:t>
            </a:r>
            <a:r>
              <a:rPr lang="en-US" altLang="zh-CN" dirty="0"/>
              <a:t>intention</a:t>
            </a:r>
            <a:r>
              <a:rPr lang="zh-CN" altLang="en-US" dirty="0"/>
              <a:t> </a:t>
            </a:r>
            <a:r>
              <a:rPr lang="en-US" altLang="zh-CN" dirty="0"/>
              <a:t>and</a:t>
            </a:r>
            <a:r>
              <a:rPr lang="zh-CN" altLang="en-US" dirty="0"/>
              <a:t> </a:t>
            </a:r>
            <a:r>
              <a:rPr lang="en-US" altLang="zh-CN" dirty="0"/>
              <a:t>fairness</a:t>
            </a:r>
            <a:r>
              <a:rPr lang="zh-CN" altLang="en-US" dirty="0"/>
              <a:t> </a:t>
            </a:r>
            <a:r>
              <a:rPr lang="en-US" altLang="zh-CN" dirty="0"/>
              <a:t>perception</a:t>
            </a:r>
            <a:endParaRPr lang="en-US" dirty="0"/>
          </a:p>
          <a:p>
            <a:pPr lvl="1"/>
            <a:endParaRPr lang="en-US" dirty="0"/>
          </a:p>
        </p:txBody>
      </p:sp>
      <p:sp>
        <p:nvSpPr>
          <p:cNvPr id="4" name="Slide Number Placeholder 3">
            <a:extLst>
              <a:ext uri="{FF2B5EF4-FFF2-40B4-BE49-F238E27FC236}">
                <a16:creationId xmlns:a16="http://schemas.microsoft.com/office/drawing/2014/main" id="{C3ED10FF-C637-BDEF-62ED-5FEBE6DC5413}"/>
              </a:ext>
            </a:extLst>
          </p:cNvPr>
          <p:cNvSpPr>
            <a:spLocks noGrp="1"/>
          </p:cNvSpPr>
          <p:nvPr>
            <p:ph type="sldNum" sz="quarter" idx="12"/>
          </p:nvPr>
        </p:nvSpPr>
        <p:spPr/>
        <p:txBody>
          <a:bodyPr/>
          <a:lstStyle/>
          <a:p>
            <a:fld id="{82A5928A-368E-F64F-8D9A-9160A9B00FC2}" type="slidenum">
              <a:rPr lang="en-US" smtClean="0"/>
              <a:t>65</a:t>
            </a:fld>
            <a:endParaRPr lang="en-US"/>
          </a:p>
        </p:txBody>
      </p:sp>
      <p:pic>
        <p:nvPicPr>
          <p:cNvPr id="7" name="Picture 6" descr="Chart, bar chart&#10;&#10;Description automatically generated">
            <a:extLst>
              <a:ext uri="{FF2B5EF4-FFF2-40B4-BE49-F238E27FC236}">
                <a16:creationId xmlns:a16="http://schemas.microsoft.com/office/drawing/2014/main" id="{2612CF48-3DB8-5185-16B7-1BD547766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1848" y="1482856"/>
            <a:ext cx="4394199" cy="4559169"/>
          </a:xfrm>
          <a:prstGeom prst="rect">
            <a:avLst/>
          </a:prstGeom>
        </p:spPr>
      </p:pic>
      <p:sp>
        <p:nvSpPr>
          <p:cNvPr id="9" name="TextBox 8">
            <a:extLst>
              <a:ext uri="{FF2B5EF4-FFF2-40B4-BE49-F238E27FC236}">
                <a16:creationId xmlns:a16="http://schemas.microsoft.com/office/drawing/2014/main" id="{9EB6B6F8-9564-D7E6-B2F1-BFD7A63551D2}"/>
              </a:ext>
            </a:extLst>
          </p:cNvPr>
          <p:cNvSpPr txBox="1"/>
          <p:nvPr/>
        </p:nvSpPr>
        <p:spPr>
          <a:xfrm>
            <a:off x="6959602" y="6176963"/>
            <a:ext cx="6100996" cy="307777"/>
          </a:xfrm>
          <a:prstGeom prst="rect">
            <a:avLst/>
          </a:prstGeom>
          <a:noFill/>
        </p:spPr>
        <p:txBody>
          <a:bodyPr wrap="square">
            <a:spAutoFit/>
          </a:bodyPr>
          <a:lstStyle/>
          <a:p>
            <a:r>
              <a:rPr lang="en-US" sz="1400" i="1" dirty="0">
                <a:effectLst/>
                <a:latin typeface="Times New Roman" panose="02020603050405020304" pitchFamily="18" charset="0"/>
                <a:ea typeface="Times New Roman" panose="02020603050405020304" pitchFamily="18" charset="0"/>
              </a:rPr>
              <a:t>Note: Error bars represent ±1 standard error</a:t>
            </a:r>
            <a:r>
              <a:rPr lang="en-CA" sz="1400" dirty="0">
                <a:effectLst/>
              </a:rPr>
              <a:t> </a:t>
            </a:r>
            <a:endParaRPr lang="en-US" sz="1400" dirty="0"/>
          </a:p>
        </p:txBody>
      </p:sp>
      <p:sp>
        <p:nvSpPr>
          <p:cNvPr id="10" name="TextBox 9">
            <a:extLst>
              <a:ext uri="{FF2B5EF4-FFF2-40B4-BE49-F238E27FC236}">
                <a16:creationId xmlns:a16="http://schemas.microsoft.com/office/drawing/2014/main" id="{86A081F6-0E5C-B357-0842-0592FDD9E501}"/>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398, US Prolific)</a:t>
            </a:r>
          </a:p>
        </p:txBody>
      </p:sp>
    </p:spTree>
    <p:extLst>
      <p:ext uri="{BB962C8B-B14F-4D97-AF65-F5344CB8AC3E}">
        <p14:creationId xmlns:p14="http://schemas.microsoft.com/office/powerpoint/2010/main" val="15221915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7: Overall Sales</a:t>
            </a:r>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66</a:t>
            </a:fld>
            <a:endParaRPr lang="en-US"/>
          </a:p>
        </p:txBody>
      </p:sp>
      <p:sp>
        <p:nvSpPr>
          <p:cNvPr id="7" name="Content Placeholder 2">
            <a:extLst>
              <a:ext uri="{FF2B5EF4-FFF2-40B4-BE49-F238E27FC236}">
                <a16:creationId xmlns:a16="http://schemas.microsoft.com/office/drawing/2014/main" id="{ECBC5C07-3BE6-8DED-8DC4-72E276A06115}"/>
              </a:ext>
            </a:extLst>
          </p:cNvPr>
          <p:cNvSpPr txBox="1">
            <a:spLocks/>
          </p:cNvSpPr>
          <p:nvPr/>
        </p:nvSpPr>
        <p:spPr>
          <a:xfrm>
            <a:off x="736710" y="1690688"/>
            <a:ext cx="102360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Food ordering</a:t>
            </a:r>
          </a:p>
          <a:p>
            <a:r>
              <a:rPr lang="en-US" altLang="zh-CN" dirty="0"/>
              <a:t>Capped:</a:t>
            </a:r>
            <a:r>
              <a:rPr lang="zh-CN" altLang="en-US" dirty="0"/>
              <a:t> </a:t>
            </a:r>
            <a:r>
              <a:rPr lang="en-CA" dirty="0"/>
              <a:t>"Enjoy 40% off ($6 max discount on an order).”</a:t>
            </a:r>
          </a:p>
          <a:p>
            <a:r>
              <a:rPr lang="en-US" altLang="zh-CN" dirty="0"/>
              <a:t>Threshold:</a:t>
            </a:r>
            <a:r>
              <a:rPr lang="zh-CN" altLang="en-US" dirty="0"/>
              <a:t> </a:t>
            </a:r>
            <a:r>
              <a:rPr lang="en-CA" dirty="0"/>
              <a:t>"Enjoy $6 off (On an order of $15 or more).”</a:t>
            </a:r>
          </a:p>
          <a:p>
            <a:r>
              <a:rPr lang="en-US" altLang="zh-CN" dirty="0"/>
              <a:t>Deal evaluation (same as Study 2)</a:t>
            </a:r>
          </a:p>
          <a:p>
            <a:r>
              <a:rPr lang="en-US" altLang="zh-CN" dirty="0"/>
              <a:t>Coupon conversion and purchase amount(binary) </a:t>
            </a:r>
          </a:p>
          <a:p>
            <a:pPr lvl="1"/>
            <a:r>
              <a:rPr lang="en-US" altLang="zh-CN" dirty="0"/>
              <a:t>Whether they would use the offer and make an order </a:t>
            </a:r>
          </a:p>
          <a:p>
            <a:pPr lvl="1"/>
            <a:r>
              <a:rPr lang="en-US" altLang="zh-CN" dirty="0"/>
              <a:t>If yes, how much money they were likely to spend before the discount was subtracted. </a:t>
            </a:r>
          </a:p>
          <a:p>
            <a:pPr lvl="1"/>
            <a:endParaRPr lang="en-US" altLang="zh-CN" dirty="0"/>
          </a:p>
          <a:p>
            <a:endParaRPr lang="en-US" dirty="0"/>
          </a:p>
        </p:txBody>
      </p:sp>
      <p:sp>
        <p:nvSpPr>
          <p:cNvPr id="3" name="TextBox 2">
            <a:extLst>
              <a:ext uri="{FF2B5EF4-FFF2-40B4-BE49-F238E27FC236}">
                <a16:creationId xmlns:a16="http://schemas.microsoft.com/office/drawing/2014/main" id="{7855D82D-7B07-9BAE-4D0B-E1047C554BF9}"/>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278, UBC students)</a:t>
            </a:r>
          </a:p>
        </p:txBody>
      </p:sp>
    </p:spTree>
    <p:extLst>
      <p:ext uri="{BB962C8B-B14F-4D97-AF65-F5344CB8AC3E}">
        <p14:creationId xmlns:p14="http://schemas.microsoft.com/office/powerpoint/2010/main" val="31598277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7: Overall Sales</a:t>
            </a:r>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67</a:t>
            </a:fld>
            <a:endParaRPr lang="en-US"/>
          </a:p>
        </p:txBody>
      </p:sp>
      <p:sp>
        <p:nvSpPr>
          <p:cNvPr id="7" name="Content Placeholder 2">
            <a:extLst>
              <a:ext uri="{FF2B5EF4-FFF2-40B4-BE49-F238E27FC236}">
                <a16:creationId xmlns:a16="http://schemas.microsoft.com/office/drawing/2014/main" id="{ECBC5C07-3BE6-8DED-8DC4-72E276A06115}"/>
              </a:ext>
            </a:extLst>
          </p:cNvPr>
          <p:cNvSpPr txBox="1">
            <a:spLocks/>
          </p:cNvSpPr>
          <p:nvPr/>
        </p:nvSpPr>
        <p:spPr>
          <a:xfrm>
            <a:off x="736710" y="1690688"/>
            <a:ext cx="102360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a:p>
            <a:pPr lvl="1"/>
            <a:endParaRPr lang="en-US" altLang="zh-CN" dirty="0"/>
          </a:p>
          <a:p>
            <a:endParaRPr lang="en-US" dirty="0"/>
          </a:p>
        </p:txBody>
      </p:sp>
      <p:sp>
        <p:nvSpPr>
          <p:cNvPr id="3" name="TextBox 2">
            <a:extLst>
              <a:ext uri="{FF2B5EF4-FFF2-40B4-BE49-F238E27FC236}">
                <a16:creationId xmlns:a16="http://schemas.microsoft.com/office/drawing/2014/main" id="{7855D82D-7B07-9BAE-4D0B-E1047C554BF9}"/>
              </a:ext>
            </a:extLst>
          </p:cNvPr>
          <p:cNvSpPr txBox="1"/>
          <p:nvPr/>
        </p:nvSpPr>
        <p:spPr>
          <a:xfrm>
            <a:off x="353291" y="6357383"/>
            <a:ext cx="6093500" cy="369332"/>
          </a:xfrm>
          <a:prstGeom prst="rect">
            <a:avLst/>
          </a:prstGeom>
          <a:noFill/>
        </p:spPr>
        <p:txBody>
          <a:bodyPr wrap="square">
            <a:spAutoFit/>
          </a:bodyPr>
          <a:lstStyle/>
          <a:p>
            <a:r>
              <a:rPr lang="en-US" altLang="zh-CN" dirty="0"/>
              <a:t>(N</a:t>
            </a:r>
            <a:r>
              <a:rPr lang="zh-CN" altLang="en-US" dirty="0"/>
              <a:t> </a:t>
            </a:r>
            <a:r>
              <a:rPr lang="en-US" altLang="zh-CN" dirty="0"/>
              <a:t>= 278, UBC students)</a:t>
            </a:r>
          </a:p>
        </p:txBody>
      </p:sp>
      <p:sp>
        <p:nvSpPr>
          <p:cNvPr id="9" name="Content Placeholder 2">
            <a:extLst>
              <a:ext uri="{FF2B5EF4-FFF2-40B4-BE49-F238E27FC236}">
                <a16:creationId xmlns:a16="http://schemas.microsoft.com/office/drawing/2014/main" id="{A314ED86-B12A-A38C-C726-9DFBF8E0E9F6}"/>
              </a:ext>
            </a:extLst>
          </p:cNvPr>
          <p:cNvSpPr txBox="1">
            <a:spLocks/>
          </p:cNvSpPr>
          <p:nvPr/>
        </p:nvSpPr>
        <p:spPr>
          <a:xfrm>
            <a:off x="927209" y="1469426"/>
            <a:ext cx="10932282" cy="525204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Deal evaluation</a:t>
            </a:r>
          </a:p>
          <a:p>
            <a:pPr lvl="1"/>
            <a:r>
              <a:rPr lang="en-CA" dirty="0"/>
              <a:t>Threshold discount (M = 6.94, SD = 1.35) &gt; capped discount (M = 5.03, SD = 1.93), t(276) = 9.66, p &lt; .001, Cohen’s d = 1.15. </a:t>
            </a:r>
          </a:p>
          <a:p>
            <a:r>
              <a:rPr lang="en-CA" dirty="0"/>
              <a:t>Conversion rate</a:t>
            </a:r>
          </a:p>
          <a:p>
            <a:pPr lvl="1"/>
            <a:r>
              <a:rPr lang="en-CA" dirty="0"/>
              <a:t>Threshold discount (85.61%) &gt; capped discount (50.36%), Wald </a:t>
            </a:r>
            <a:r>
              <a:rPr lang="el-GR" dirty="0"/>
              <a:t>χ2(1) = 35.90, </a:t>
            </a:r>
            <a:r>
              <a:rPr lang="en-CA" dirty="0"/>
              <a:t>p &lt; .001. </a:t>
            </a:r>
          </a:p>
          <a:p>
            <a:r>
              <a:rPr lang="en-CA" dirty="0"/>
              <a:t>Purchase amount (among who intend to make an order)</a:t>
            </a:r>
          </a:p>
          <a:p>
            <a:pPr lvl="1"/>
            <a:r>
              <a:rPr lang="en-CA" dirty="0"/>
              <a:t>Threshold discount (M = 18.59, SD = 3.87) &lt; capped discount (M = 23.06, SD = 10.78), t(187) = 4.10, p &lt; .001, Cohen’s d = 0.62.</a:t>
            </a:r>
          </a:p>
          <a:p>
            <a:r>
              <a:rPr lang="en-CA" dirty="0"/>
              <a:t>Purchase amount (all participants)</a:t>
            </a:r>
          </a:p>
          <a:p>
            <a:pPr lvl="1"/>
            <a:r>
              <a:rPr lang="en-CA" dirty="0"/>
              <a:t>Threshold discount (M = 15.91, SD = 7.46) &gt; capped discount (M = 11.61, SD = 13.86), z = 3.42, p &lt; .001, bootstrapped 95% CI of difference [$1.71, $6.80] </a:t>
            </a:r>
          </a:p>
          <a:p>
            <a:r>
              <a:rPr lang="en-CA" dirty="0"/>
              <a:t>Payment amount (all participants; after the discount amount considered)</a:t>
            </a:r>
          </a:p>
          <a:p>
            <a:pPr lvl="1"/>
            <a:r>
              <a:rPr lang="en-CA" dirty="0"/>
              <a:t>Threshold discount (M = 10.78, SD = 5.70) &gt; capped discount (M = 8.61, SD = 11.46), z = 3.42, p &lt; .001, bootstrapped 95% CI of </a:t>
            </a:r>
            <a:r>
              <a:rPr lang="en-CA"/>
              <a:t>difference [$0.03, $4.21] </a:t>
            </a:r>
            <a:endParaRPr lang="en-CA" dirty="0"/>
          </a:p>
          <a:p>
            <a:pPr lvl="1"/>
            <a:endParaRPr lang="en-CA" dirty="0"/>
          </a:p>
          <a:p>
            <a:pPr lvl="1"/>
            <a:endParaRPr lang="en-CA" dirty="0"/>
          </a:p>
          <a:p>
            <a:pPr lvl="1"/>
            <a:endParaRPr lang="en-CA" dirty="0"/>
          </a:p>
          <a:p>
            <a:pPr lvl="1"/>
            <a:endParaRPr lang="en-US" altLang="zh-CN" dirty="0"/>
          </a:p>
          <a:p>
            <a:endParaRPr lang="en-US" dirty="0"/>
          </a:p>
        </p:txBody>
      </p:sp>
    </p:spTree>
    <p:extLst>
      <p:ext uri="{BB962C8B-B14F-4D97-AF65-F5344CB8AC3E}">
        <p14:creationId xmlns:p14="http://schemas.microsoft.com/office/powerpoint/2010/main" val="3424679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73FE-FF00-951A-FE75-A667EDAA92EE}"/>
              </a:ext>
            </a:extLst>
          </p:cNvPr>
          <p:cNvSpPr>
            <a:spLocks noGrp="1"/>
          </p:cNvSpPr>
          <p:nvPr>
            <p:ph type="title"/>
          </p:nvPr>
        </p:nvSpPr>
        <p:spPr/>
        <p:txBody>
          <a:bodyPr/>
          <a:lstStyle/>
          <a:p>
            <a:r>
              <a:rPr lang="en-US" altLang="zh-CN" dirty="0"/>
              <a:t>Takeaways</a:t>
            </a:r>
            <a:endParaRPr lang="en-US" dirty="0"/>
          </a:p>
        </p:txBody>
      </p:sp>
      <p:sp>
        <p:nvSpPr>
          <p:cNvPr id="3" name="Content Placeholder 2">
            <a:extLst>
              <a:ext uri="{FF2B5EF4-FFF2-40B4-BE49-F238E27FC236}">
                <a16:creationId xmlns:a16="http://schemas.microsoft.com/office/drawing/2014/main" id="{ADFE9D1B-5866-754B-0866-3A59CD4D8D59}"/>
              </a:ext>
            </a:extLst>
          </p:cNvPr>
          <p:cNvSpPr>
            <a:spLocks noGrp="1"/>
          </p:cNvSpPr>
          <p:nvPr>
            <p:ph idx="1"/>
          </p:nvPr>
        </p:nvSpPr>
        <p:spPr/>
        <p:txBody>
          <a:bodyPr/>
          <a:lstStyle/>
          <a:p>
            <a:r>
              <a:rPr lang="en-US" altLang="zh-CN" dirty="0"/>
              <a:t>When</a:t>
            </a:r>
            <a:r>
              <a:rPr lang="zh-CN" altLang="en-US" dirty="0"/>
              <a:t> </a:t>
            </a:r>
            <a:r>
              <a:rPr lang="en-US" altLang="zh-CN" dirty="0"/>
              <a:t>the</a:t>
            </a:r>
            <a:r>
              <a:rPr lang="zh-CN" altLang="en-US" dirty="0"/>
              <a:t> </a:t>
            </a:r>
            <a:r>
              <a:rPr lang="en-US" altLang="zh-CN" dirty="0"/>
              <a:t>trigger</a:t>
            </a:r>
            <a:r>
              <a:rPr lang="zh-CN" altLang="en-US" dirty="0"/>
              <a:t> </a:t>
            </a:r>
            <a:r>
              <a:rPr lang="en-US" altLang="zh-CN" dirty="0"/>
              <a:t>value</a:t>
            </a:r>
            <a:r>
              <a:rPr lang="zh-CN" altLang="en-US" dirty="0"/>
              <a:t> </a:t>
            </a:r>
            <a:r>
              <a:rPr lang="en-US" altLang="zh-CN" dirty="0"/>
              <a:t>is</a:t>
            </a:r>
            <a:r>
              <a:rPr lang="zh-CN" altLang="en-US" dirty="0"/>
              <a:t> </a:t>
            </a:r>
            <a:r>
              <a:rPr lang="en-US" altLang="zh-CN" dirty="0"/>
              <a:t>low,</a:t>
            </a:r>
            <a:r>
              <a:rPr lang="zh-CN" altLang="en-US" dirty="0"/>
              <a:t> </a:t>
            </a:r>
            <a:r>
              <a:rPr lang="en-US" altLang="zh-CN" dirty="0"/>
              <a:t>consumers</a:t>
            </a:r>
            <a:r>
              <a:rPr lang="zh-CN" altLang="en-US" dirty="0"/>
              <a:t> </a:t>
            </a:r>
            <a:r>
              <a:rPr lang="en-US" altLang="zh-CN" dirty="0"/>
              <a:t>prefer</a:t>
            </a:r>
            <a:r>
              <a:rPr lang="zh-CN" altLang="en-US" dirty="0"/>
              <a:t> </a:t>
            </a:r>
            <a:r>
              <a:rPr lang="en-US" altLang="zh-CN" dirty="0"/>
              <a:t>threshold</a:t>
            </a:r>
            <a:r>
              <a:rPr lang="zh-CN" altLang="en-US" dirty="0"/>
              <a:t> </a:t>
            </a:r>
            <a:r>
              <a:rPr lang="en-US" altLang="zh-CN" dirty="0"/>
              <a:t>promotions</a:t>
            </a:r>
            <a:r>
              <a:rPr lang="zh-CN" altLang="en-US" dirty="0"/>
              <a:t> </a:t>
            </a:r>
            <a:r>
              <a:rPr lang="en-US" altLang="zh-CN" dirty="0"/>
              <a:t>to</a:t>
            </a:r>
            <a:r>
              <a:rPr lang="zh-CN" altLang="en-US" dirty="0"/>
              <a:t> </a:t>
            </a:r>
            <a:r>
              <a:rPr lang="en-US" altLang="zh-CN" dirty="0"/>
              <a:t>capped</a:t>
            </a:r>
            <a:r>
              <a:rPr lang="zh-CN" altLang="en-US" dirty="0"/>
              <a:t> </a:t>
            </a:r>
            <a:r>
              <a:rPr lang="en-US" altLang="zh-CN" dirty="0"/>
              <a:t>promotions.</a:t>
            </a:r>
            <a:endParaRPr lang="en-US" dirty="0"/>
          </a:p>
          <a:p>
            <a:r>
              <a:rPr lang="en-US" altLang="zh-CN" dirty="0"/>
              <a:t>When</a:t>
            </a:r>
            <a:r>
              <a:rPr lang="zh-CN" altLang="en-US" dirty="0"/>
              <a:t> </a:t>
            </a:r>
            <a:r>
              <a:rPr lang="en-US" altLang="zh-CN" dirty="0"/>
              <a:t>the</a:t>
            </a:r>
            <a:r>
              <a:rPr lang="zh-CN" altLang="en-US" dirty="0"/>
              <a:t> </a:t>
            </a:r>
            <a:r>
              <a:rPr lang="en-US" altLang="zh-CN" dirty="0"/>
              <a:t>trigger</a:t>
            </a:r>
            <a:r>
              <a:rPr lang="zh-CN" altLang="en-US" dirty="0"/>
              <a:t> </a:t>
            </a:r>
            <a:r>
              <a:rPr lang="en-US" altLang="zh-CN" dirty="0"/>
              <a:t>value</a:t>
            </a:r>
            <a:r>
              <a:rPr lang="zh-CN" altLang="en-US" dirty="0"/>
              <a:t> </a:t>
            </a:r>
            <a:r>
              <a:rPr lang="en-US" altLang="zh-CN" dirty="0"/>
              <a:t>is</a:t>
            </a:r>
            <a:r>
              <a:rPr lang="zh-CN" altLang="en-US" dirty="0"/>
              <a:t> </a:t>
            </a:r>
            <a:r>
              <a:rPr lang="en-US" altLang="zh-CN" dirty="0"/>
              <a:t>high,</a:t>
            </a:r>
            <a:r>
              <a:rPr lang="zh-CN" altLang="en-US" dirty="0"/>
              <a:t> </a:t>
            </a:r>
            <a:r>
              <a:rPr lang="en-US" altLang="zh-CN" dirty="0"/>
              <a:t>consumers</a:t>
            </a:r>
            <a:r>
              <a:rPr lang="zh-CN" altLang="en-US" dirty="0"/>
              <a:t> </a:t>
            </a:r>
            <a:r>
              <a:rPr lang="en-US" altLang="zh-CN" dirty="0"/>
              <a:t>prefer</a:t>
            </a:r>
            <a:r>
              <a:rPr lang="zh-CN" altLang="en-US" dirty="0"/>
              <a:t> </a:t>
            </a:r>
            <a:r>
              <a:rPr lang="en-US" altLang="zh-CN" dirty="0"/>
              <a:t>capped</a:t>
            </a:r>
            <a:r>
              <a:rPr lang="zh-CN" altLang="en-US" dirty="0"/>
              <a:t> </a:t>
            </a:r>
            <a:r>
              <a:rPr lang="en-US" altLang="zh-CN" dirty="0"/>
              <a:t>promotions</a:t>
            </a:r>
            <a:r>
              <a:rPr lang="zh-CN" altLang="en-US" dirty="0"/>
              <a:t> </a:t>
            </a:r>
            <a:r>
              <a:rPr lang="en-US" altLang="zh-CN" dirty="0"/>
              <a:t>to</a:t>
            </a:r>
            <a:r>
              <a:rPr lang="zh-CN" altLang="en-US" dirty="0"/>
              <a:t> </a:t>
            </a:r>
            <a:r>
              <a:rPr lang="en-US" altLang="zh-CN" dirty="0"/>
              <a:t>threshold</a:t>
            </a:r>
            <a:r>
              <a:rPr lang="zh-CN" altLang="en-US" dirty="0"/>
              <a:t> </a:t>
            </a:r>
            <a:r>
              <a:rPr lang="en-US" altLang="zh-CN" dirty="0"/>
              <a:t>promotions.</a:t>
            </a:r>
            <a:endParaRPr lang="en-US" dirty="0"/>
          </a:p>
          <a:p>
            <a:r>
              <a:rPr lang="en-US" dirty="0"/>
              <a:t>Consu</a:t>
            </a:r>
            <a:r>
              <a:rPr lang="en-US" altLang="zh-CN" dirty="0"/>
              <a:t>mers</a:t>
            </a:r>
            <a:r>
              <a:rPr lang="zh-CN" altLang="en-US" dirty="0"/>
              <a:t> </a:t>
            </a:r>
            <a:r>
              <a:rPr lang="en-US" altLang="zh-CN" dirty="0"/>
              <a:t>prefer</a:t>
            </a:r>
            <a:r>
              <a:rPr lang="zh-CN" altLang="en-US" dirty="0"/>
              <a:t> </a:t>
            </a:r>
            <a:r>
              <a:rPr lang="en-US" altLang="zh-CN" dirty="0"/>
              <a:t>promotions</a:t>
            </a:r>
            <a:r>
              <a:rPr lang="zh-CN" altLang="en-US" dirty="0"/>
              <a:t> </a:t>
            </a:r>
            <a:r>
              <a:rPr lang="en-US" altLang="zh-CN" dirty="0"/>
              <a:t>whose</a:t>
            </a:r>
            <a:r>
              <a:rPr lang="zh-CN" altLang="en-US" dirty="0"/>
              <a:t> </a:t>
            </a:r>
            <a:r>
              <a:rPr lang="en-US" altLang="zh-CN" dirty="0"/>
              <a:t>outcome-input</a:t>
            </a:r>
            <a:r>
              <a:rPr lang="zh-CN" altLang="en-US" dirty="0"/>
              <a:t> </a:t>
            </a:r>
            <a:r>
              <a:rPr lang="en-US" altLang="zh-CN" dirty="0"/>
              <a:t>ratio</a:t>
            </a:r>
            <a:r>
              <a:rPr lang="zh-CN" altLang="en-US" dirty="0"/>
              <a:t> </a:t>
            </a:r>
            <a:r>
              <a:rPr lang="en-US" altLang="zh-CN" dirty="0"/>
              <a:t>are</a:t>
            </a:r>
            <a:r>
              <a:rPr lang="zh-CN" altLang="en-US" dirty="0"/>
              <a:t> </a:t>
            </a:r>
            <a:r>
              <a:rPr lang="en-US" altLang="zh-CN" dirty="0"/>
              <a:t>higher</a:t>
            </a:r>
            <a:r>
              <a:rPr lang="zh-CN" altLang="en-US" dirty="0"/>
              <a:t> </a:t>
            </a:r>
            <a:r>
              <a:rPr lang="en-US" altLang="zh-CN" dirty="0"/>
              <a:t>than</a:t>
            </a:r>
            <a:r>
              <a:rPr lang="zh-CN" altLang="en-US" dirty="0"/>
              <a:t> </a:t>
            </a:r>
            <a:r>
              <a:rPr lang="en-US" altLang="zh-CN" dirty="0"/>
              <a:t>the</a:t>
            </a:r>
            <a:r>
              <a:rPr lang="zh-CN" altLang="en-US" dirty="0"/>
              <a:t> </a:t>
            </a:r>
            <a:r>
              <a:rPr lang="en-US" altLang="zh-CN" dirty="0"/>
              <a:t>expected</a:t>
            </a:r>
            <a:r>
              <a:rPr lang="zh-CN" altLang="en-US" dirty="0"/>
              <a:t> </a:t>
            </a:r>
            <a:r>
              <a:rPr lang="en-US" altLang="zh-CN" dirty="0"/>
              <a:t>reference</a:t>
            </a:r>
            <a:r>
              <a:rPr lang="zh-CN" altLang="en-US" dirty="0"/>
              <a:t> </a:t>
            </a:r>
            <a:r>
              <a:rPr lang="en-US" altLang="zh-CN" dirty="0"/>
              <a:t>ratio.</a:t>
            </a:r>
            <a:r>
              <a:rPr lang="zh-CN" altLang="en-US" dirty="0"/>
              <a:t> </a:t>
            </a:r>
            <a:endParaRPr lang="en-US" dirty="0"/>
          </a:p>
        </p:txBody>
      </p:sp>
      <p:sp>
        <p:nvSpPr>
          <p:cNvPr id="4" name="Slide Number Placeholder 3">
            <a:extLst>
              <a:ext uri="{FF2B5EF4-FFF2-40B4-BE49-F238E27FC236}">
                <a16:creationId xmlns:a16="http://schemas.microsoft.com/office/drawing/2014/main" id="{B4665847-2A36-0756-2181-E03076371407}"/>
              </a:ext>
            </a:extLst>
          </p:cNvPr>
          <p:cNvSpPr>
            <a:spLocks noGrp="1"/>
          </p:cNvSpPr>
          <p:nvPr>
            <p:ph type="sldNum" sz="quarter" idx="12"/>
          </p:nvPr>
        </p:nvSpPr>
        <p:spPr/>
        <p:txBody>
          <a:bodyPr/>
          <a:lstStyle/>
          <a:p>
            <a:fld id="{82A5928A-368E-F64F-8D9A-9160A9B00FC2}" type="slidenum">
              <a:rPr lang="en-US" smtClean="0"/>
              <a:t>68</a:t>
            </a:fld>
            <a:endParaRPr lang="en-US"/>
          </a:p>
        </p:txBody>
      </p:sp>
    </p:spTree>
    <p:extLst>
      <p:ext uri="{BB962C8B-B14F-4D97-AF65-F5344CB8AC3E}">
        <p14:creationId xmlns:p14="http://schemas.microsoft.com/office/powerpoint/2010/main" val="26874150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DF11-927E-A2E2-3AC9-B44F8C5A56F0}"/>
              </a:ext>
            </a:extLst>
          </p:cNvPr>
          <p:cNvSpPr>
            <a:spLocks noGrp="1"/>
          </p:cNvSpPr>
          <p:nvPr>
            <p:ph type="title"/>
          </p:nvPr>
        </p:nvSpPr>
        <p:spPr/>
        <p:txBody>
          <a:bodyPr/>
          <a:lstStyle/>
          <a:p>
            <a:r>
              <a:rPr lang="en-US" altLang="zh-CN" dirty="0"/>
              <a:t>Implications</a:t>
            </a:r>
            <a:endParaRPr lang="en-US" dirty="0"/>
          </a:p>
        </p:txBody>
      </p:sp>
      <p:sp>
        <p:nvSpPr>
          <p:cNvPr id="4" name="Slide Number Placeholder 3">
            <a:extLst>
              <a:ext uri="{FF2B5EF4-FFF2-40B4-BE49-F238E27FC236}">
                <a16:creationId xmlns:a16="http://schemas.microsoft.com/office/drawing/2014/main" id="{B147743F-920A-84C6-AC8B-F729E9080FE0}"/>
              </a:ext>
            </a:extLst>
          </p:cNvPr>
          <p:cNvSpPr>
            <a:spLocks noGrp="1"/>
          </p:cNvSpPr>
          <p:nvPr>
            <p:ph type="sldNum" sz="quarter" idx="12"/>
          </p:nvPr>
        </p:nvSpPr>
        <p:spPr/>
        <p:txBody>
          <a:bodyPr/>
          <a:lstStyle/>
          <a:p>
            <a:fld id="{82A5928A-368E-F64F-8D9A-9160A9B00FC2}" type="slidenum">
              <a:rPr lang="en-US" smtClean="0"/>
              <a:t>69</a:t>
            </a:fld>
            <a:endParaRPr lang="en-US"/>
          </a:p>
        </p:txBody>
      </p:sp>
      <p:sp>
        <p:nvSpPr>
          <p:cNvPr id="8" name="Rectangle 7">
            <a:extLst>
              <a:ext uri="{FF2B5EF4-FFF2-40B4-BE49-F238E27FC236}">
                <a16:creationId xmlns:a16="http://schemas.microsoft.com/office/drawing/2014/main" id="{B734C9DF-08CB-E810-5590-9F7DEDB43839}"/>
              </a:ext>
            </a:extLst>
          </p:cNvPr>
          <p:cNvSpPr/>
          <p:nvPr/>
        </p:nvSpPr>
        <p:spPr>
          <a:xfrm>
            <a:off x="3916753" y="1888326"/>
            <a:ext cx="4474344" cy="1230786"/>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59975" tIns="45716" rIns="91434" bIns="45716" numCol="1" spcCol="0" rtlCol="0" fromWordArt="0" anchor="ctr" anchorCtr="0" forceAA="0" compatLnSpc="1">
            <a:prstTxWarp prst="textNoShape">
              <a:avLst/>
            </a:prstTxWarp>
            <a:noAutofit/>
          </a:bodyPr>
          <a:lstStyle/>
          <a:p>
            <a:pPr defTabSz="963542" eaLnBrk="0" hangingPunct="0">
              <a:buClr>
                <a:srgbClr val="8296AA"/>
              </a:buClr>
              <a:buSzPct val="100000"/>
              <a:tabLst>
                <a:tab pos="1257210" algn="l"/>
              </a:tabLst>
            </a:pPr>
            <a:r>
              <a:rPr lang="en-US" altLang="zh-CN" sz="2200" b="1" dirty="0">
                <a:solidFill>
                  <a:schemeClr val="tx1"/>
                </a:solidFill>
                <a:latin typeface="Roboto" panose="02000000000000000000" pitchFamily="2" charset="0"/>
                <a:ea typeface="Roboto" panose="02000000000000000000" pitchFamily="2" charset="0"/>
              </a:rPr>
              <a:t>Propose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an</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equity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theory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of</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restricted</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promotions</a:t>
            </a:r>
            <a:endParaRPr lang="en-US" sz="2200" dirty="0">
              <a:solidFill>
                <a:schemeClr val="tx1"/>
              </a:solidFill>
              <a:latin typeface="Roboto" panose="02000000000000000000" pitchFamily="2" charset="0"/>
              <a:ea typeface="Roboto" panose="02000000000000000000" pitchFamily="2" charset="0"/>
            </a:endParaRPr>
          </a:p>
        </p:txBody>
      </p:sp>
      <p:sp>
        <p:nvSpPr>
          <p:cNvPr id="9" name="Rectangle 8">
            <a:extLst>
              <a:ext uri="{FF2B5EF4-FFF2-40B4-BE49-F238E27FC236}">
                <a16:creationId xmlns:a16="http://schemas.microsoft.com/office/drawing/2014/main" id="{7ECC8222-07B9-C295-CFCE-D04FAAEE6AD0}"/>
              </a:ext>
            </a:extLst>
          </p:cNvPr>
          <p:cNvSpPr/>
          <p:nvPr/>
        </p:nvSpPr>
        <p:spPr>
          <a:xfrm>
            <a:off x="3916749" y="3418069"/>
            <a:ext cx="4474344" cy="1148388"/>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59975" tIns="45716" rIns="91434" bIns="45716" numCol="1" spcCol="0" rtlCol="0" fromWordArt="0" anchor="ctr" anchorCtr="0" forceAA="0" compatLnSpc="1">
            <a:prstTxWarp prst="textNoShape">
              <a:avLst/>
            </a:prstTxWarp>
            <a:noAutofit/>
          </a:bodyPr>
          <a:lstStyle/>
          <a:p>
            <a:r>
              <a:rPr lang="en-US" altLang="zh-CN" sz="2200" b="1" dirty="0">
                <a:solidFill>
                  <a:schemeClr val="tx1"/>
                </a:solidFill>
                <a:latin typeface="Roboto" panose="02000000000000000000" pitchFamily="2" charset="0"/>
                <a:ea typeface="Roboto" panose="02000000000000000000" pitchFamily="2" charset="0"/>
              </a:rPr>
              <a:t>Illustrate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promotion</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strategy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that</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is</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less</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costly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and</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more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appealing</a:t>
            </a:r>
            <a:endParaRPr lang="en-US" sz="2200" b="1" dirty="0">
              <a:solidFill>
                <a:schemeClr val="tx1"/>
              </a:solidFill>
              <a:latin typeface="Roboto" panose="02000000000000000000" pitchFamily="2" charset="0"/>
              <a:ea typeface="Roboto" panose="02000000000000000000" pitchFamily="2" charset="0"/>
            </a:endParaRPr>
          </a:p>
        </p:txBody>
      </p:sp>
      <p:sp>
        <p:nvSpPr>
          <p:cNvPr id="10" name="Rectangle 9">
            <a:extLst>
              <a:ext uri="{FF2B5EF4-FFF2-40B4-BE49-F238E27FC236}">
                <a16:creationId xmlns:a16="http://schemas.microsoft.com/office/drawing/2014/main" id="{A595DAB0-A6CC-F78A-9046-B135211323CB}"/>
              </a:ext>
            </a:extLst>
          </p:cNvPr>
          <p:cNvSpPr/>
          <p:nvPr/>
        </p:nvSpPr>
        <p:spPr>
          <a:xfrm>
            <a:off x="3916749" y="4944068"/>
            <a:ext cx="4474344" cy="1148388"/>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59975" tIns="45716" rIns="91434" bIns="45716" numCol="1" spcCol="0" rtlCol="0" fromWordArt="0" anchor="ctr" anchorCtr="0" forceAA="0" compatLnSpc="1">
            <a:prstTxWarp prst="textNoShape">
              <a:avLst/>
            </a:prstTxWarp>
            <a:noAutofit/>
          </a:bodyPr>
          <a:lstStyle/>
          <a:p>
            <a:pPr defTabSz="963542" eaLnBrk="0" hangingPunct="0">
              <a:buClr>
                <a:srgbClr val="8296AA"/>
              </a:buClr>
              <a:buSzPct val="100000"/>
              <a:tabLst>
                <a:tab pos="1257210" algn="l"/>
              </a:tabLst>
            </a:pPr>
            <a:r>
              <a:rPr lang="en-US" altLang="zh-CN" sz="2200" b="1" dirty="0">
                <a:solidFill>
                  <a:schemeClr val="tx1"/>
                </a:solidFill>
                <a:latin typeface="Roboto" panose="02000000000000000000" pitchFamily="2" charset="0"/>
                <a:ea typeface="Roboto" panose="02000000000000000000" pitchFamily="2" charset="0"/>
              </a:rPr>
              <a:t>New</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online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field</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study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methods</a:t>
            </a:r>
            <a:endParaRPr lang="en-CA" sz="2200" b="1" dirty="0">
              <a:solidFill>
                <a:schemeClr val="tx1"/>
              </a:solidFill>
              <a:latin typeface="Roboto" panose="02000000000000000000" pitchFamily="2" charset="0"/>
              <a:ea typeface="Roboto" panose="02000000000000000000" pitchFamily="2" charset="0"/>
            </a:endParaRPr>
          </a:p>
        </p:txBody>
      </p:sp>
      <p:sp>
        <p:nvSpPr>
          <p:cNvPr id="11" name="Oval 10">
            <a:extLst>
              <a:ext uri="{FF2B5EF4-FFF2-40B4-BE49-F238E27FC236}">
                <a16:creationId xmlns:a16="http://schemas.microsoft.com/office/drawing/2014/main" id="{6124F5AB-C371-DF26-F637-D50927A6952D}"/>
              </a:ext>
            </a:extLst>
          </p:cNvPr>
          <p:cNvSpPr/>
          <p:nvPr/>
        </p:nvSpPr>
        <p:spPr>
          <a:xfrm>
            <a:off x="3760520" y="3784859"/>
            <a:ext cx="312457" cy="329053"/>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6" rIns="91434" bIns="45716" numCol="1" spcCol="0" rtlCol="0" fromWordArt="0" anchor="ctr" anchorCtr="0" forceAA="0" compatLnSpc="1">
            <a:prstTxWarp prst="textNoShape">
              <a:avLst/>
            </a:prstTxWarp>
            <a:noAutofit/>
          </a:bodyPr>
          <a:lstStyle/>
          <a:p>
            <a:pPr algn="ctr"/>
            <a:r>
              <a:rPr lang="en-US" sz="1400" b="1" dirty="0">
                <a:solidFill>
                  <a:schemeClr val="bg1"/>
                </a:solidFill>
              </a:rPr>
              <a:t>2</a:t>
            </a:r>
          </a:p>
        </p:txBody>
      </p:sp>
      <p:sp>
        <p:nvSpPr>
          <p:cNvPr id="12" name="Oval 11">
            <a:extLst>
              <a:ext uri="{FF2B5EF4-FFF2-40B4-BE49-F238E27FC236}">
                <a16:creationId xmlns:a16="http://schemas.microsoft.com/office/drawing/2014/main" id="{F7B077CC-F319-8E87-0BC9-3C41A7710F3E}"/>
              </a:ext>
            </a:extLst>
          </p:cNvPr>
          <p:cNvSpPr/>
          <p:nvPr/>
        </p:nvSpPr>
        <p:spPr>
          <a:xfrm>
            <a:off x="3760520" y="2318335"/>
            <a:ext cx="312457" cy="307663"/>
          </a:xfrm>
          <a:prstGeom prst="ellipse">
            <a:avLst/>
          </a:prstGeom>
          <a:solidFill>
            <a:schemeClr val="accent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34" tIns="45716" rIns="91434" bIns="45716" numCol="1" spcCol="0" rtlCol="0" fromWordArt="0" anchor="ctr" anchorCtr="0" forceAA="0" compatLnSpc="1">
            <a:prstTxWarp prst="textNoShape">
              <a:avLst/>
            </a:prstTxWarp>
            <a:noAutofit/>
          </a:bodyPr>
          <a:lstStyle/>
          <a:p>
            <a:pPr algn="ctr"/>
            <a:r>
              <a:rPr lang="en-US" sz="1400" b="1" dirty="0">
                <a:solidFill>
                  <a:schemeClr val="bg1"/>
                </a:solidFill>
              </a:rPr>
              <a:t>1</a:t>
            </a:r>
          </a:p>
        </p:txBody>
      </p:sp>
      <p:sp>
        <p:nvSpPr>
          <p:cNvPr id="13" name="Oval 12">
            <a:extLst>
              <a:ext uri="{FF2B5EF4-FFF2-40B4-BE49-F238E27FC236}">
                <a16:creationId xmlns:a16="http://schemas.microsoft.com/office/drawing/2014/main" id="{629924E6-11CC-CC9A-692F-4CD0FAEA8FA5}"/>
              </a:ext>
            </a:extLst>
          </p:cNvPr>
          <p:cNvSpPr/>
          <p:nvPr/>
        </p:nvSpPr>
        <p:spPr>
          <a:xfrm>
            <a:off x="3760520" y="5302624"/>
            <a:ext cx="312457" cy="329053"/>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6" rIns="91434" bIns="45716" numCol="1" spcCol="0" rtlCol="0" fromWordArt="0" anchor="ctr" anchorCtr="0" forceAA="0" compatLnSpc="1">
            <a:prstTxWarp prst="textNoShape">
              <a:avLst/>
            </a:prstTxWarp>
            <a:noAutofit/>
          </a:bodyPr>
          <a:lstStyle/>
          <a:p>
            <a:pPr algn="ctr"/>
            <a:r>
              <a:rPr lang="en-US" sz="1400" b="1" dirty="0">
                <a:solidFill>
                  <a:schemeClr val="bg1"/>
                </a:solidFill>
              </a:rPr>
              <a:t>3</a:t>
            </a:r>
          </a:p>
        </p:txBody>
      </p:sp>
    </p:spTree>
    <p:extLst>
      <p:ext uri="{BB962C8B-B14F-4D97-AF65-F5344CB8AC3E}">
        <p14:creationId xmlns:p14="http://schemas.microsoft.com/office/powerpoint/2010/main" val="3009423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sp>
        <p:nvSpPr>
          <p:cNvPr id="16" name="Rectangle 15"/>
          <p:cNvSpPr/>
          <p:nvPr/>
        </p:nvSpPr>
        <p:spPr>
          <a:xfrm>
            <a:off x="914400" y="457200"/>
            <a:ext cx="10757844" cy="1469185"/>
          </a:xfrm>
          <a:prstGeom prst="rect">
            <a:avLst/>
          </a:prstGeom>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Would the purchase precondition increase promotion effectiveness?</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Box 11"/>
          <p:cNvSpPr txBox="1"/>
          <p:nvPr/>
        </p:nvSpPr>
        <p:spPr>
          <a:xfrm>
            <a:off x="0" y="2200186"/>
            <a:ext cx="5946492" cy="2207849"/>
          </a:xfrm>
          <a:prstGeom prst="rect">
            <a:avLst/>
          </a:prstGeom>
          <a:noFill/>
        </p:spPr>
        <p:txBody>
          <a:bodyPr wrap="square" rtlCol="0">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Marketing</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Professionals</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from</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err="1">
                <a:solidFill>
                  <a:schemeClr val="tx1">
                    <a:lumMod val="75000"/>
                    <a:lumOff val="25000"/>
                  </a:schemeClr>
                </a:solidFill>
                <a:latin typeface="Tahoma" panose="020B0604030504040204" charset="0"/>
                <a:ea typeface="Tahoma" panose="020B0604030504040204" charset="0"/>
                <a:cs typeface="Tahoma" panose="020B0604030504040204" charset="0"/>
              </a:rPr>
              <a:t>Centiment</a:t>
            </a:r>
            <a:r>
              <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p>
        </p:txBody>
      </p:sp>
      <p:sp>
        <p:nvSpPr>
          <p:cNvPr id="11" name="Rectangle 10"/>
          <p:cNvSpPr/>
          <p:nvPr/>
        </p:nvSpPr>
        <p:spPr>
          <a:xfrm>
            <a:off x="671607" y="4681836"/>
            <a:ext cx="5201801" cy="1049711"/>
          </a:xfrm>
          <a:prstGeom prst="rect">
            <a:avLst/>
          </a:prstGeom>
        </p:spPr>
        <p:txBody>
          <a:bodyPr wrap="square">
            <a:spAutoFit/>
          </a:bodyPr>
          <a:lstStyle/>
          <a:p>
            <a:pPr algn="ctr">
              <a:lnSpc>
                <a:spcPct val="150000"/>
              </a:lnSpc>
            </a:pPr>
            <a:r>
              <a:rPr lang="en-US" altLang="zh-CN" sz="4800" b="1" dirty="0">
                <a:solidFill>
                  <a:schemeClr val="tx1">
                    <a:lumMod val="75000"/>
                    <a:lumOff val="25000"/>
                  </a:schemeClr>
                </a:solidFill>
                <a:latin typeface="Tahoma" panose="020B0604030504040204" charset="0"/>
                <a:ea typeface="Tahoma" panose="020B0604030504040204" charset="0"/>
                <a:cs typeface="Tahoma" panose="020B0604030504040204" charset="0"/>
              </a:rPr>
              <a:t>28%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predicted so</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cxnSp>
        <p:nvCxnSpPr>
          <p:cNvPr id="13" name="Straight Connector 12"/>
          <p:cNvCxnSpPr/>
          <p:nvPr/>
        </p:nvCxnSpPr>
        <p:spPr>
          <a:xfrm>
            <a:off x="6096000" y="2400730"/>
            <a:ext cx="0" cy="3613914"/>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92717" y="2642388"/>
            <a:ext cx="4677884" cy="1469185"/>
          </a:xfrm>
          <a:prstGeom prst="rect">
            <a:avLst/>
          </a:prstGeom>
          <a:noFill/>
        </p:spPr>
        <p:txBody>
          <a:bodyPr wrap="none" rtlCol="0">
            <a:spAutoFit/>
          </a:bodyPr>
          <a:lstStyle/>
          <a:p>
            <a:pPr algn="ctr">
              <a:lnSpc>
                <a:spcPct val="150000"/>
              </a:lnSpc>
            </a:pPr>
            <a:r>
              <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Lay Grocery Shoppers</a:t>
            </a: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from</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Prolific</a:t>
            </a:r>
            <a:endParaRPr lang="en-US" sz="3200" dirty="0">
              <a:ea typeface="Tahoma" panose="020B0604030504040204" charset="0"/>
              <a:cs typeface="Tahoma" panose="020B0604030504040204" charset="0"/>
            </a:endParaRPr>
          </a:p>
        </p:txBody>
      </p:sp>
      <p:sp>
        <p:nvSpPr>
          <p:cNvPr id="17" name="Rectangle 16"/>
          <p:cNvSpPr/>
          <p:nvPr/>
        </p:nvSpPr>
        <p:spPr>
          <a:xfrm>
            <a:off x="6629400" y="4655603"/>
            <a:ext cx="4604519" cy="1049711"/>
          </a:xfrm>
          <a:prstGeom prst="rect">
            <a:avLst/>
          </a:prstGeom>
        </p:spPr>
        <p:txBody>
          <a:bodyPr wrap="square">
            <a:spAutoFit/>
          </a:bodyPr>
          <a:lstStyle/>
          <a:p>
            <a:pPr algn="ctr">
              <a:lnSpc>
                <a:spcPct val="150000"/>
              </a:lnSpc>
            </a:pPr>
            <a:r>
              <a:rPr lang="en-US" altLang="zh-CN" sz="4800" b="1" dirty="0">
                <a:solidFill>
                  <a:schemeClr val="tx1">
                    <a:lumMod val="75000"/>
                    <a:lumOff val="25000"/>
                  </a:schemeClr>
                </a:solidFill>
                <a:latin typeface="Tahoma" panose="020B0604030504040204" charset="0"/>
                <a:ea typeface="Tahoma" panose="020B0604030504040204" charset="0"/>
                <a:cs typeface="Tahoma" panose="020B0604030504040204" charset="0"/>
              </a:rPr>
              <a:t>10%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predicted so</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5736423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99DD5FC0-53BE-10BE-E82B-F1CAB122AA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740424" y="458870"/>
            <a:ext cx="2613376" cy="2687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le Griffin">
            <a:extLst>
              <a:ext uri="{FF2B5EF4-FFF2-40B4-BE49-F238E27FC236}">
                <a16:creationId xmlns:a16="http://schemas.microsoft.com/office/drawing/2014/main" id="{33C8DF24-D1F0-21C1-0733-B70D26E89F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35733" y="418802"/>
            <a:ext cx="2143178" cy="27533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C53E5F4-B760-968E-D946-05B86C283301}"/>
              </a:ext>
            </a:extLst>
          </p:cNvPr>
          <p:cNvPicPr>
            <a:picLocks noChangeAspect="1"/>
          </p:cNvPicPr>
          <p:nvPr/>
        </p:nvPicPr>
        <p:blipFill>
          <a:blip r:embed="rId5"/>
          <a:stretch>
            <a:fillRect/>
          </a:stretch>
        </p:blipFill>
        <p:spPr>
          <a:xfrm>
            <a:off x="443552" y="3993094"/>
            <a:ext cx="5492181" cy="1797889"/>
          </a:xfrm>
          <a:prstGeom prst="rect">
            <a:avLst/>
          </a:prstGeom>
        </p:spPr>
      </p:pic>
      <p:sp>
        <p:nvSpPr>
          <p:cNvPr id="2" name="Title 1">
            <a:extLst>
              <a:ext uri="{FF2B5EF4-FFF2-40B4-BE49-F238E27FC236}">
                <a16:creationId xmlns:a16="http://schemas.microsoft.com/office/drawing/2014/main" id="{A99F46CD-FBA8-57C1-6B1D-8F3028641157}"/>
              </a:ext>
            </a:extLst>
          </p:cNvPr>
          <p:cNvSpPr>
            <a:spLocks noGrp="1"/>
          </p:cNvSpPr>
          <p:nvPr>
            <p:ph type="title"/>
          </p:nvPr>
        </p:nvSpPr>
        <p:spPr>
          <a:xfrm>
            <a:off x="6491653" y="3799272"/>
            <a:ext cx="5193748" cy="637124"/>
          </a:xfrm>
        </p:spPr>
        <p:txBody>
          <a:bodyPr vert="horz" lIns="91440" tIns="45720" rIns="91440" bIns="45720" rtlCol="0" anchor="ctr">
            <a:normAutofit/>
          </a:bodyPr>
          <a:lstStyle/>
          <a:p>
            <a:r>
              <a:rPr lang="en-US" sz="3200" kern="1200">
                <a:solidFill>
                  <a:srgbClr val="FFFFFF"/>
                </a:solidFill>
                <a:latin typeface="+mj-lt"/>
                <a:ea typeface="+mj-ea"/>
                <a:cs typeface="+mj-cs"/>
              </a:rPr>
              <a:t>T</a:t>
            </a:r>
            <a:r>
              <a:rPr lang="en-US" altLang="zh-CN" sz="3200" kern="1200">
                <a:solidFill>
                  <a:srgbClr val="FFFFFF"/>
                </a:solidFill>
                <a:latin typeface="+mj-lt"/>
                <a:ea typeface="+mj-ea"/>
                <a:cs typeface="+mj-cs"/>
              </a:rPr>
              <a:t>hank you!</a:t>
            </a:r>
            <a:endParaRPr lang="en-US" sz="3200" kern="1200">
              <a:solidFill>
                <a:srgbClr val="FFFFFF"/>
              </a:solidFill>
              <a:latin typeface="+mj-lt"/>
              <a:ea typeface="+mj-ea"/>
              <a:cs typeface="+mj-cs"/>
            </a:endParaRPr>
          </a:p>
        </p:txBody>
      </p:sp>
      <p:sp>
        <p:nvSpPr>
          <p:cNvPr id="3" name="Title 1">
            <a:extLst>
              <a:ext uri="{FF2B5EF4-FFF2-40B4-BE49-F238E27FC236}">
                <a16:creationId xmlns:a16="http://schemas.microsoft.com/office/drawing/2014/main" id="{B147DBB0-69D6-3D99-2C52-A37B7017E109}"/>
              </a:ext>
            </a:extLst>
          </p:cNvPr>
          <p:cNvSpPr txBox="1">
            <a:spLocks/>
          </p:cNvSpPr>
          <p:nvPr/>
        </p:nvSpPr>
        <p:spPr>
          <a:xfrm>
            <a:off x="6479648" y="4510585"/>
            <a:ext cx="5366610" cy="175873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altLang="zh-CN" sz="1800" dirty="0">
                <a:solidFill>
                  <a:srgbClr val="FFFFFF"/>
                </a:solidFill>
                <a:latin typeface="+mn-lt"/>
                <a:ea typeface="+mn-ea"/>
                <a:cs typeface="+mn-cs"/>
              </a:rPr>
              <a:t>And all of you!</a:t>
            </a:r>
          </a:p>
          <a:p>
            <a:pPr indent="-228600">
              <a:spcAft>
                <a:spcPts val="600"/>
              </a:spcAft>
              <a:buFont typeface="Arial" panose="020B0604020202020204" pitchFamily="34" charset="0"/>
              <a:buChar char="•"/>
            </a:pPr>
            <a:r>
              <a:rPr lang="en-US" altLang="zh-CN" sz="1800" dirty="0">
                <a:solidFill>
                  <a:srgbClr val="FFFFFF"/>
                </a:solidFill>
                <a:latin typeface="+mn-lt"/>
                <a:ea typeface="+mn-ea"/>
                <a:cs typeface="+mn-cs"/>
              </a:rPr>
              <a:t>Questions</a:t>
            </a:r>
            <a:endParaRPr lang="en-US" sz="1800" dirty="0">
              <a:solidFill>
                <a:srgbClr val="FFFFFF"/>
              </a:solidFill>
              <a:latin typeface="+mn-lt"/>
              <a:ea typeface="+mn-ea"/>
              <a:cs typeface="+mn-cs"/>
            </a:endParaRPr>
          </a:p>
        </p:txBody>
      </p:sp>
      <p:sp>
        <p:nvSpPr>
          <p:cNvPr id="4" name="Slide Number Placeholder 3">
            <a:extLst>
              <a:ext uri="{FF2B5EF4-FFF2-40B4-BE49-F238E27FC236}">
                <a16:creationId xmlns:a16="http://schemas.microsoft.com/office/drawing/2014/main" id="{E68E763B-26E8-2FD3-2789-D28ECD3D195F}"/>
              </a:ext>
            </a:extLst>
          </p:cNvPr>
          <p:cNvSpPr>
            <a:spLocks noGrp="1"/>
          </p:cNvSpPr>
          <p:nvPr>
            <p:ph type="sldNum" sz="quarter" idx="12"/>
          </p:nvPr>
        </p:nvSpPr>
        <p:spPr>
          <a:xfrm>
            <a:off x="10740788" y="6312958"/>
            <a:ext cx="613012" cy="365125"/>
          </a:xfrm>
        </p:spPr>
        <p:txBody>
          <a:bodyPr vert="horz" lIns="91440" tIns="45720" rIns="91440" bIns="45720" rtlCol="0" anchor="ctr">
            <a:normAutofit/>
          </a:bodyPr>
          <a:lstStyle/>
          <a:p>
            <a:pPr>
              <a:spcAft>
                <a:spcPts val="600"/>
              </a:spcAft>
            </a:pPr>
            <a:fld id="{82A5928A-368E-F64F-8D9A-9160A9B00FC2}" type="slidenum">
              <a:rPr lang="en-US">
                <a:solidFill>
                  <a:srgbClr val="FFFFFF"/>
                </a:solidFill>
              </a:rPr>
              <a:pPr>
                <a:spcAft>
                  <a:spcPts val="600"/>
                </a:spcAft>
              </a:pPr>
              <a:t>70</a:t>
            </a:fld>
            <a:endParaRPr lang="en-US">
              <a:solidFill>
                <a:srgbClr val="FFFFFF"/>
              </a:solidFill>
            </a:endParaRPr>
          </a:p>
        </p:txBody>
      </p:sp>
      <p:sp>
        <p:nvSpPr>
          <p:cNvPr id="10" name="TextBox 9">
            <a:extLst>
              <a:ext uri="{FF2B5EF4-FFF2-40B4-BE49-F238E27FC236}">
                <a16:creationId xmlns:a16="http://schemas.microsoft.com/office/drawing/2014/main" id="{5F2FD99A-5BD7-BFC9-85C6-390F5517CF3B}"/>
              </a:ext>
            </a:extLst>
          </p:cNvPr>
          <p:cNvSpPr txBox="1"/>
          <p:nvPr/>
        </p:nvSpPr>
        <p:spPr>
          <a:xfrm>
            <a:off x="10299560" y="5275385"/>
            <a:ext cx="184731" cy="369332"/>
          </a:xfrm>
          <a:prstGeom prst="rect">
            <a:avLst/>
          </a:prstGeom>
          <a:noFill/>
        </p:spPr>
        <p:txBody>
          <a:bodyPr wrap="none" rtlCol="0">
            <a:spAutoFit/>
          </a:bodyPr>
          <a:lstStyle/>
          <a:p>
            <a:endParaRPr lang="en-US"/>
          </a:p>
        </p:txBody>
      </p:sp>
      <p:pic>
        <p:nvPicPr>
          <p:cNvPr id="5" name="Picture 4">
            <a:extLst>
              <a:ext uri="{FF2B5EF4-FFF2-40B4-BE49-F238E27FC236}">
                <a16:creationId xmlns:a16="http://schemas.microsoft.com/office/drawing/2014/main" id="{7F58DF71-CA29-28A8-05EF-A450304C04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800" y="418802"/>
            <a:ext cx="2772934" cy="2772934"/>
          </a:xfrm>
          <a:prstGeom prst="rect">
            <a:avLst/>
          </a:prstGeom>
        </p:spPr>
      </p:pic>
    </p:spTree>
    <p:extLst>
      <p:ext uri="{BB962C8B-B14F-4D97-AF65-F5344CB8AC3E}">
        <p14:creationId xmlns:p14="http://schemas.microsoft.com/office/powerpoint/2010/main" val="19733722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4E1-9E55-EF89-4C01-7CB3415A8512}"/>
              </a:ext>
            </a:extLst>
          </p:cNvPr>
          <p:cNvSpPr>
            <a:spLocks noGrp="1"/>
          </p:cNvSpPr>
          <p:nvPr>
            <p:ph type="ctrTitle"/>
          </p:nvPr>
        </p:nvSpPr>
        <p:spPr>
          <a:xfrm>
            <a:off x="704538" y="2380508"/>
            <a:ext cx="10439400" cy="1124692"/>
          </a:xfrm>
        </p:spPr>
        <p:txBody>
          <a:bodyPr>
            <a:noAutofit/>
          </a:bodyPr>
          <a:lstStyle/>
          <a:p>
            <a:br>
              <a:rPr lang="en-US" altLang="zh-CN" sz="4800" dirty="0">
                <a:latin typeface="Segoe UI" panose="020B0502040204020203" pitchFamily="34" charset="0"/>
                <a:cs typeface="Segoe UI" panose="020B0502040204020203" pitchFamily="34" charset="0"/>
              </a:rPr>
            </a:br>
            <a:br>
              <a:rPr lang="en-US" altLang="zh-CN" sz="4800" dirty="0">
                <a:latin typeface="Segoe UI" panose="020B0502040204020203" pitchFamily="34" charset="0"/>
                <a:cs typeface="Segoe UI" panose="020B0502040204020203" pitchFamily="34" charset="0"/>
              </a:rPr>
            </a:br>
            <a:r>
              <a:rPr lang="en-US" altLang="zh-CN" sz="4800" dirty="0">
                <a:latin typeface="Segoe UI" panose="020B0502040204020203" pitchFamily="34" charset="0"/>
                <a:cs typeface="Segoe UI" panose="020B0502040204020203" pitchFamily="34" charset="0"/>
              </a:rPr>
              <a:t>THANK YOU!</a:t>
            </a:r>
            <a:endParaRPr lang="en-US" sz="4800"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06DB75D2-30C6-EE19-2854-7A78BB455D33}"/>
              </a:ext>
            </a:extLst>
          </p:cNvPr>
          <p:cNvPicPr>
            <a:picLocks noChangeAspect="1"/>
          </p:cNvPicPr>
          <p:nvPr/>
        </p:nvPicPr>
        <p:blipFill>
          <a:blip r:embed="rId3"/>
          <a:stretch>
            <a:fillRect/>
          </a:stretch>
        </p:blipFill>
        <p:spPr>
          <a:xfrm>
            <a:off x="8712304" y="404813"/>
            <a:ext cx="2832100" cy="927100"/>
          </a:xfrm>
          <a:prstGeom prst="rect">
            <a:avLst/>
          </a:prstGeom>
        </p:spPr>
      </p:pic>
      <p:sp>
        <p:nvSpPr>
          <p:cNvPr id="5" name="Slide Number Placeholder 4">
            <a:extLst>
              <a:ext uri="{FF2B5EF4-FFF2-40B4-BE49-F238E27FC236}">
                <a16:creationId xmlns:a16="http://schemas.microsoft.com/office/drawing/2014/main" id="{C5A2826D-09E8-AEA4-D1A4-6AFF6C47BF3F}"/>
              </a:ext>
            </a:extLst>
          </p:cNvPr>
          <p:cNvSpPr>
            <a:spLocks noGrp="1"/>
          </p:cNvSpPr>
          <p:nvPr>
            <p:ph type="sldNum" sz="quarter" idx="12"/>
          </p:nvPr>
        </p:nvSpPr>
        <p:spPr/>
        <p:txBody>
          <a:bodyPr/>
          <a:lstStyle/>
          <a:p>
            <a:fld id="{82A5928A-368E-F64F-8D9A-9160A9B00FC2}" type="slidenum">
              <a:rPr lang="en-US" smtClean="0"/>
              <a:t>71</a:t>
            </a:fld>
            <a:endParaRPr lang="en-US"/>
          </a:p>
        </p:txBody>
      </p:sp>
    </p:spTree>
    <p:extLst>
      <p:ext uri="{BB962C8B-B14F-4D97-AF65-F5344CB8AC3E}">
        <p14:creationId xmlns:p14="http://schemas.microsoft.com/office/powerpoint/2010/main" val="2584745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1981200" y="341086"/>
            <a:ext cx="8023556" cy="810350"/>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Research Question</a:t>
            </a:r>
          </a:p>
        </p:txBody>
      </p:sp>
      <p:sp>
        <p:nvSpPr>
          <p:cNvPr id="13" name="Text Box 17"/>
          <p:cNvSpPr txBox="1">
            <a:spLocks noChangeArrowheads="1"/>
          </p:cNvSpPr>
          <p:nvPr/>
        </p:nvSpPr>
        <p:spPr bwMode="auto">
          <a:xfrm>
            <a:off x="914400" y="1600200"/>
            <a:ext cx="10744200" cy="332276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4400" b="1" dirty="0">
                <a:solidFill>
                  <a:schemeClr val="tx1">
                    <a:lumMod val="75000"/>
                    <a:lumOff val="25000"/>
                  </a:schemeClr>
                </a:solidFill>
                <a:latin typeface="Tahoma" panose="020B0604030504040204" charset="0"/>
                <a:ea typeface="Tahoma" panose="020B0604030504040204" charset="0"/>
                <a:cs typeface="Tahoma" panose="020B0604030504040204" charset="0"/>
              </a:rPr>
              <a:t>WHEN</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and </a:t>
            </a:r>
            <a:r>
              <a:rPr lang="en-US" altLang="zh-CN" sz="4400" b="1" dirty="0">
                <a:solidFill>
                  <a:schemeClr val="tx1">
                    <a:lumMod val="75000"/>
                    <a:lumOff val="25000"/>
                  </a:schemeClr>
                </a:solidFill>
                <a:latin typeface="Tahoma" panose="020B0604030504040204" charset="0"/>
                <a:ea typeface="Tahoma" panose="020B0604030504040204" charset="0"/>
                <a:cs typeface="Tahoma" panose="020B0604030504040204" charset="0"/>
              </a:rPr>
              <a:t>WHY</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 do purchase preconditions increase consumers’</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intentions</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to</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visit</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store</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for</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coupon</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redemption?</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31347069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1018661" y="547509"/>
            <a:ext cx="10401300" cy="810350"/>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A Novel Insight into Purchase Preconditions</a:t>
            </a:r>
          </a:p>
        </p:txBody>
      </p:sp>
      <p:sp>
        <p:nvSpPr>
          <p:cNvPr id="13" name="Text Box 17"/>
          <p:cNvSpPr txBox="1">
            <a:spLocks noChangeArrowheads="1"/>
          </p:cNvSpPr>
          <p:nvPr/>
        </p:nvSpPr>
        <p:spPr bwMode="auto">
          <a:xfrm>
            <a:off x="1809750" y="1981200"/>
            <a:ext cx="8801100" cy="4984763"/>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 preconditions</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as external references points that reset consumers’ discount magnitude calculus</a:t>
            </a:r>
          </a:p>
          <a:p>
            <a:pPr marL="342900" indent="-342900" algn="l">
              <a:lnSpc>
                <a:spcPct val="150000"/>
              </a:lnSpc>
              <a:spcAft>
                <a:spcPts val="1200"/>
              </a:spcAft>
              <a:buFont typeface="Tahoma" panose="020B0604030504040204" charset="0"/>
              <a:buChar char="•"/>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pic>
        <p:nvPicPr>
          <p:cNvPr id="5" name="Picture 4"/>
          <p:cNvPicPr>
            <a:picLocks noChangeAspect="1"/>
          </p:cNvPicPr>
          <p:nvPr/>
        </p:nvPicPr>
        <p:blipFill>
          <a:blip r:embed="rId3"/>
          <a:stretch>
            <a:fillRect/>
          </a:stretch>
        </p:blipFill>
        <p:spPr>
          <a:xfrm>
            <a:off x="5410200" y="4724400"/>
            <a:ext cx="1618222" cy="16182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76c13249-8242-4444-8968-c36d4dcc4edd"/>
  <p:tag name="COMMONDATA" val="eyJoZGlkIjoiYWZkMGUyZmMzMGU5ZGYxYTgyZjc1OGI0MWI5YzQ3Y2Qif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a:ea typeface=""/>
        <a:cs typeface=""/>
        <a:font script="Jpan" typeface="游ゴシック Light"/>
        <a:font script="Hang" typeface="맑은 고딕"/>
        <a:font script="Hans" typeface="Tahoma"/>
        <a:font script="Hant" typeface="新細明體"/>
        <a:font script="Arab" typeface="Tahoma"/>
        <a:font script="Hebr" typeface="Tahom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ahoma"/>
        <a:ea typeface=""/>
        <a:cs typeface=""/>
        <a:font script="Jpan" typeface="游ゴシック"/>
        <a:font script="Hang" typeface="맑은 고딕"/>
        <a:font script="Hans" typeface="Tahoma"/>
        <a:font script="Hant" typeface="新細明體"/>
        <a:font script="Arab" typeface="Tahoma"/>
        <a:font script="Hebr" typeface="Tahom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Tahoma"/>
        <a:ea typeface=""/>
        <a:cs typeface=""/>
        <a:font script="Jpan" typeface="Yu Gothic Light"/>
        <a:font script="Hang" typeface="맑은 고딕"/>
        <a:font script="Hans" typeface="DengXian Light"/>
        <a:font script="Hant" typeface="新細明體"/>
        <a:font script="Arab" typeface="Tahoma"/>
        <a:font script="Hebr" typeface="Tahom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ahoma"/>
        <a:ea typeface=""/>
        <a:cs typeface=""/>
        <a:font script="Jpan" typeface="Yu Gothic"/>
        <a:font script="Hang" typeface="맑은 고딕"/>
        <a:font script="Hans" typeface="DengXian"/>
        <a:font script="Hant" typeface="新細明體"/>
        <a:font script="Arab" typeface="Tahoma"/>
        <a:font script="Hebr" typeface="Tahom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a:ea typeface=""/>
        <a:cs typeface=""/>
        <a:font script="Jpan" typeface="游ゴシック Light"/>
        <a:font script="Hang" typeface="맑은 고딕"/>
        <a:font script="Hans" typeface="Tahoma"/>
        <a:font script="Hant" typeface="新細明體"/>
        <a:font script="Arab" typeface="Tahoma"/>
        <a:font script="Hebr" typeface="Tahom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ahoma"/>
        <a:ea typeface=""/>
        <a:cs typeface=""/>
        <a:font script="Jpan" typeface="游ゴシック"/>
        <a:font script="Hang" typeface="맑은 고딕"/>
        <a:font script="Hans" typeface="Tahoma"/>
        <a:font script="Hant" typeface="新細明體"/>
        <a:font script="Arab" typeface="Tahoma"/>
        <a:font script="Hebr" typeface="Tahom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2084</TotalTime>
  <Words>5006</Words>
  <Application>Microsoft Office PowerPoint</Application>
  <PresentationFormat>Widescreen</PresentationFormat>
  <Paragraphs>815</Paragraphs>
  <Slides>71</Slides>
  <Notes>66</Notes>
  <HiddenSlides>7</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Tahoma</vt:lpstr>
      <vt:lpstr>Roboto</vt:lpstr>
      <vt:lpstr>Times New Roman</vt:lpstr>
      <vt:lpstr>Arial Nova</vt:lpstr>
      <vt:lpstr>Wingdings</vt:lpstr>
      <vt:lpstr>Segoe UI</vt:lpstr>
      <vt:lpstr>Cambria Math</vt:lpstr>
      <vt:lpstr>Office Theme</vt:lpstr>
      <vt:lpstr>The deal's the limit:  When and why restricted promotions work</vt:lpstr>
      <vt:lpstr>Two papers in one talk. Folly? </vt:lpstr>
      <vt:lpstr>PowerPoint Presentation</vt:lpstr>
      <vt:lpstr>Guanzhong 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Measuring the Internal Reference Point  (Typical Expenditures)</vt:lpstr>
      <vt:lpstr>Empirical Overview</vt:lpstr>
      <vt:lpstr>Study 1A Basic Effect (Controlled Experiment)</vt:lpstr>
      <vt:lpstr>PowerPoint Presentation</vt:lpstr>
      <vt:lpstr>Study 1B Basic Effect (Facebook Ads)</vt:lpstr>
      <vt:lpstr>PowerPoint Presentation</vt:lpstr>
      <vt:lpstr>Study 2 Manipulating the Reference Point-Cutoff </vt:lpstr>
      <vt:lpstr>Study 2 Manipulating the Reference Point-Cutoff </vt:lpstr>
      <vt:lpstr>PowerPoint Presentation</vt:lpstr>
      <vt:lpstr>PowerPoint Presentation</vt:lpstr>
      <vt:lpstr>PowerPoint Presentation</vt:lpstr>
      <vt:lpstr>Study 3 Smaller Restricted Discount vs. Larger Unrestricted Discount</vt:lpstr>
      <vt:lpstr>Study 3 Smaller Restricted Discount vs. Larger Unrestricted Discount</vt:lpstr>
      <vt:lpstr>PowerPoint Presentation</vt:lpstr>
      <vt:lpstr>PowerPoint Presentation</vt:lpstr>
      <vt:lpstr>Study 4 Alternative Explanation:  Purchase Preconditions Shift Expected Prices </vt:lpstr>
      <vt:lpstr>PowerPoint Presentation</vt:lpstr>
      <vt:lpstr>PowerPoint Presentation</vt:lpstr>
      <vt:lpstr>PowerPoint Presentation</vt:lpstr>
      <vt:lpstr>PowerPoint Presentation</vt:lpstr>
      <vt:lpstr>Study 5 Attenuating the Reference Effect – Percentage Discount</vt:lpstr>
      <vt:lpstr>PowerPoint Presentation</vt:lpstr>
      <vt:lpstr>PowerPoint Presentation</vt:lpstr>
      <vt:lpstr>PowerPoint Presentation</vt:lpstr>
      <vt:lpstr>PowerPoint Presentation</vt:lpstr>
      <vt:lpstr>Study 6  Attenuating the Reference Effect – Category Restriction</vt:lpstr>
      <vt:lpstr>PowerPoint Presentation</vt:lpstr>
      <vt:lpstr>PowerPoint Presentation</vt:lpstr>
      <vt:lpstr>PowerPoint Presentation</vt:lpstr>
      <vt:lpstr>PowerPoint Presentation</vt:lpstr>
      <vt:lpstr>Contributions</vt:lpstr>
      <vt:lpstr>  The Price that Binds:  Perceived Fairness and the Effectiveness of Restricted Promotions</vt:lpstr>
      <vt:lpstr>Shangwen Yi</vt:lpstr>
      <vt:lpstr>Promotion Architecture</vt:lpstr>
      <vt:lpstr>PowerPoint Presentation</vt:lpstr>
      <vt:lpstr>Equity: Capped vs Threshold Promotion</vt:lpstr>
      <vt:lpstr>Trigger Value: Low ($10)</vt:lpstr>
      <vt:lpstr>Trigger Value: High ($50)</vt:lpstr>
      <vt:lpstr>Hypotheses and Framework</vt:lpstr>
      <vt:lpstr>Study 1 Food Ordering Field Study</vt:lpstr>
      <vt:lpstr>Study 2: Ride-Hailing</vt:lpstr>
      <vt:lpstr>Study 2 Results – Offer Evaluation</vt:lpstr>
      <vt:lpstr>Study 2 Results - Conversion Rate</vt:lpstr>
      <vt:lpstr>Study 3: Charity Promotion</vt:lpstr>
      <vt:lpstr>Study 3 Measures and Results</vt:lpstr>
      <vt:lpstr>Study 3 Results </vt:lpstr>
      <vt:lpstr>Study 4: Unrestricted Promotion as a Reference</vt:lpstr>
      <vt:lpstr>Study 4: Unrestricted Promotion as a Reference</vt:lpstr>
      <vt:lpstr>Study 5 Joint Evaluation in Food Ordering </vt:lpstr>
      <vt:lpstr>Study 6 Trigger Value as a Moderator</vt:lpstr>
      <vt:lpstr>Study 7: Overall Sales</vt:lpstr>
      <vt:lpstr>Study 7: Overall Sales</vt:lpstr>
      <vt:lpstr>Takeaways</vt:lpstr>
      <vt:lpstr>Implications</vt:lpstr>
      <vt:lpstr>Thank you!</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 EXPERIMENTS IN  QUALITATIVE RESEARCH</dc:title>
  <dc:creator>David Hardisty</dc:creator>
  <cp:lastModifiedBy>David Hardisty</cp:lastModifiedBy>
  <cp:revision>1013</cp:revision>
  <cp:lastPrinted>2022-10-18T08:18:00Z</cp:lastPrinted>
  <dcterms:created xsi:type="dcterms:W3CDTF">2021-02-16T17:06:00Z</dcterms:created>
  <dcterms:modified xsi:type="dcterms:W3CDTF">2024-02-12T04:55:04Z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2021-02-16T08:00:00Z</vt:filetime>
  </property>
  <property fmtid="{D5CDD505-2E9C-101B-9397-08002B2CF9AE}" pid="3" name="LastSaved">
    <vt:filetime>2021-02-16T08:00:00Z</vt:filetime>
  </property>
  <property fmtid="{D5CDD505-2E9C-101B-9397-08002B2CF9AE}" pid="4" name="ICV">
    <vt:lpwstr>50ED516989C94F6AAF6693465009EC48_12</vt:lpwstr>
  </property>
  <property fmtid="{D5CDD505-2E9C-101B-9397-08002B2CF9AE}" pid="5" name="KSOProductBuildVer">
    <vt:lpwstr>2052-11.1.0.14309</vt:lpwstr>
  </property>
</Properties>
</file>